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311" r:id="rId2"/>
    <p:sldId id="256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  <p:sldId id="340" r:id="rId32"/>
    <p:sldId id="341" r:id="rId33"/>
    <p:sldId id="342" r:id="rId34"/>
    <p:sldId id="343" r:id="rId35"/>
    <p:sldId id="344" r:id="rId36"/>
    <p:sldId id="345" r:id="rId37"/>
    <p:sldId id="346" r:id="rId38"/>
    <p:sldId id="347" r:id="rId39"/>
    <p:sldId id="348" r:id="rId40"/>
    <p:sldId id="349" r:id="rId41"/>
    <p:sldId id="350" r:id="rId42"/>
    <p:sldId id="351" r:id="rId43"/>
    <p:sldId id="352" r:id="rId44"/>
    <p:sldId id="353" r:id="rId45"/>
    <p:sldId id="354" r:id="rId46"/>
    <p:sldId id="355" r:id="rId47"/>
    <p:sldId id="356" r:id="rId48"/>
    <p:sldId id="357" r:id="rId49"/>
    <p:sldId id="358" r:id="rId50"/>
    <p:sldId id="359" r:id="rId51"/>
    <p:sldId id="360" r:id="rId52"/>
    <p:sldId id="361" r:id="rId53"/>
    <p:sldId id="362" r:id="rId54"/>
    <p:sldId id="363" r:id="rId55"/>
    <p:sldId id="364" r:id="rId56"/>
    <p:sldId id="365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8B35B-5167-4FEB-B78F-FE6FB9009F2F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DB3591-03D0-42CC-A9A0-37FD1DA94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96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72D614C-6059-4C3B-AC2C-598FF278F4FC}" type="slidenum">
              <a:rPr kumimoji="0" lang="ru-RU" altLang="ru-RU" smtClean="0"/>
              <a:pPr>
                <a:spcBef>
                  <a:spcPct val="0"/>
                </a:spcBef>
              </a:pPr>
              <a:t>37</a:t>
            </a:fld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8642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87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31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61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4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3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9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045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63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66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628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94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3BA9F-C3F0-46BA-BEE7-52982D2A1CE4}" type="datetimeFigureOut">
              <a:rPr lang="ru-RU" smtClean="0"/>
              <a:t>18.04.2021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E4B1F-8C05-4910-AAEF-30E0C937C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14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sam-sebe-psycholog.ru/articles/skolko-let-zhivet-lyubov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524000" y="2540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565276" y="246063"/>
            <a:ext cx="9102725" cy="6062662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altLang="ru-RU" sz="3200" b="1" i="1">
                <a:solidFill>
                  <a:srgbClr val="FFFFFF"/>
                </a:solidFill>
                <a:latin typeface="Arial Black" panose="020B0A04020102020204" pitchFamily="34" charset="0"/>
              </a:rPr>
              <a:t>Тема 2. Мифолого-религиозное </a:t>
            </a:r>
          </a:p>
          <a:p>
            <a:pPr algn="ctr">
              <a:lnSpc>
                <a:spcPct val="70000"/>
              </a:lnSpc>
            </a:pPr>
            <a:r>
              <a:rPr lang="ru-RU" altLang="ru-RU" sz="3200" b="1" i="1">
                <a:solidFill>
                  <a:srgbClr val="FFFFFF"/>
                </a:solidFill>
                <a:latin typeface="Arial Black" panose="020B0A04020102020204" pitchFamily="34" charset="0"/>
              </a:rPr>
              <a:t>сознание</a:t>
            </a:r>
          </a:p>
          <a:p>
            <a:pPr algn="ctr">
              <a:lnSpc>
                <a:spcPct val="70000"/>
              </a:lnSpc>
            </a:pPr>
            <a:endParaRPr lang="ru-RU" altLang="ru-RU" sz="5400" b="1">
              <a:solidFill>
                <a:srgbClr val="FFFFFF"/>
              </a:solidFill>
              <a:latin typeface="Arial Black" panose="020B0A04020102020204" pitchFamily="34" charset="0"/>
            </a:endParaRP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Дорелигиозная </a:t>
            </a: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эпоха и </a:t>
            </a: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возникновение </a:t>
            </a: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ранних </a:t>
            </a: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Национальных</a:t>
            </a:r>
          </a:p>
          <a:p>
            <a:pPr algn="ctr">
              <a:lnSpc>
                <a:spcPct val="70000"/>
              </a:lnSpc>
            </a:pPr>
            <a:r>
              <a:rPr lang="ru-RU" altLang="ru-RU" sz="5400" b="1">
                <a:solidFill>
                  <a:srgbClr val="FFFFFF"/>
                </a:solidFill>
                <a:latin typeface="Arial Black" panose="020B0A04020102020204" pitchFamily="34" charset="0"/>
              </a:rPr>
              <a:t>религии</a:t>
            </a:r>
          </a:p>
        </p:txBody>
      </p: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8173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114800" y="1889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ФЕТИШИЗМ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703389" y="838200"/>
            <a:ext cx="8785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800" b="1">
                <a:solidFill>
                  <a:srgbClr val="FFFFFF"/>
                </a:solidFill>
              </a:rPr>
              <a:t>Религиозное поклонение предметам (фетишам) – носителям таинственной силы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703388" y="2060576"/>
            <a:ext cx="3384550" cy="1292225"/>
          </a:xfrm>
          <a:prstGeom prst="rect">
            <a:avLst/>
          </a:prstGeom>
          <a:gradFill rotWithShape="1">
            <a:gsLst>
              <a:gs pos="0">
                <a:srgbClr val="FFCCFF"/>
              </a:gs>
              <a:gs pos="50000">
                <a:srgbClr val="FFFF00"/>
              </a:gs>
              <a:gs pos="100000">
                <a:srgbClr val="FFCC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FF"/>
            </a:extrusionClr>
            <a:contourClr>
              <a:srgbClr val="FFCC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Форма первоначальной, непосредственной религии – колдовства, когда человек осуществляет косвенную власть над природой с помощью волшебного средства – фетиша, достигая того, что ему нужно.</a:t>
            </a:r>
          </a:p>
        </p:txBody>
      </p:sp>
      <p:sp>
        <p:nvSpPr>
          <p:cNvPr id="17414" name="AutoShape 9"/>
          <p:cNvSpPr>
            <a:spLocks noChangeArrowheads="1"/>
          </p:cNvSpPr>
          <p:nvPr/>
        </p:nvSpPr>
        <p:spPr bwMode="auto">
          <a:xfrm>
            <a:off x="2195514" y="1235075"/>
            <a:ext cx="2244725" cy="609600"/>
          </a:xfrm>
          <a:prstGeom prst="ribbon2">
            <a:avLst>
              <a:gd name="adj1" fmla="val 17185"/>
              <a:gd name="adj2" fmla="val 53065"/>
            </a:avLst>
          </a:prstGeom>
          <a:gradFill rotWithShape="1">
            <a:gsLst>
              <a:gs pos="0">
                <a:srgbClr val="FFCCFF"/>
              </a:gs>
              <a:gs pos="50000">
                <a:srgbClr val="FFFF00"/>
              </a:gs>
              <a:gs pos="100000">
                <a:srgbClr val="FFC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Суть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/>
              <a:t>фетишизма</a:t>
            </a:r>
          </a:p>
        </p:txBody>
      </p:sp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6400800" y="1341438"/>
            <a:ext cx="3581400" cy="4826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00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МЕСТО ФЕТИШИЗМА В ВЕРОВАНИЯХ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5638800" y="2103439"/>
            <a:ext cx="1752600" cy="1068387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00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У </a:t>
            </a:r>
            <a:r>
              <a:rPr lang="ru-RU" altLang="ru-RU" sz="1600" b="1"/>
              <a:t>австралийцев</a:t>
            </a:r>
            <a:r>
              <a:rPr lang="ru-RU" altLang="ru-RU" sz="1600"/>
              <a:t> фетиши – </a:t>
            </a:r>
            <a:r>
              <a:rPr lang="ru-RU" altLang="ru-RU" sz="1600" i="1"/>
              <a:t>чуринги</a:t>
            </a:r>
            <a:r>
              <a:rPr lang="ru-RU" altLang="ru-RU" sz="1600"/>
              <a:t> – символы и заменители тотемов.</a:t>
            </a:r>
          </a:p>
        </p:txBody>
      </p:sp>
      <p:sp>
        <p:nvSpPr>
          <p:cNvPr id="17417" name="Text Box 12"/>
          <p:cNvSpPr txBox="1">
            <a:spLocks noChangeArrowheads="1"/>
          </p:cNvSpPr>
          <p:nvPr/>
        </p:nvSpPr>
        <p:spPr bwMode="auto">
          <a:xfrm>
            <a:off x="8686800" y="2103438"/>
            <a:ext cx="1752600" cy="126365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00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У </a:t>
            </a:r>
            <a:r>
              <a:rPr lang="ru-RU" altLang="ru-RU" sz="1600" b="1"/>
              <a:t>северо-американских индейцев</a:t>
            </a:r>
            <a:r>
              <a:rPr lang="ru-RU" altLang="ru-RU" sz="1600"/>
              <a:t> – </a:t>
            </a:r>
            <a:r>
              <a:rPr lang="ru-RU" altLang="ru-RU" sz="1600" i="1"/>
              <a:t>воплощение родовых покровителей</a:t>
            </a:r>
            <a:r>
              <a:rPr lang="ru-RU" altLang="ru-RU" sz="1600"/>
              <a:t>.</a:t>
            </a: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7200900" y="3584576"/>
            <a:ext cx="1752600" cy="880241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00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У народов </a:t>
            </a:r>
            <a:r>
              <a:rPr lang="ru-RU" altLang="ru-RU" sz="1600" b="1"/>
              <a:t>Западной Африки</a:t>
            </a:r>
            <a:r>
              <a:rPr lang="ru-RU" altLang="ru-RU" sz="1600"/>
              <a:t> – </a:t>
            </a:r>
            <a:r>
              <a:rPr lang="ru-RU" altLang="ru-RU" sz="1600" i="1"/>
              <a:t>личные покровители</a:t>
            </a:r>
            <a:r>
              <a:rPr lang="ru-RU" altLang="ru-RU" sz="1600"/>
              <a:t>.</a:t>
            </a:r>
          </a:p>
        </p:txBody>
      </p:sp>
      <p:sp>
        <p:nvSpPr>
          <p:cNvPr id="17419" name="Line 15" descr="Папирус"/>
          <p:cNvSpPr>
            <a:spLocks noChangeShapeType="1"/>
          </p:cNvSpPr>
          <p:nvPr/>
        </p:nvSpPr>
        <p:spPr bwMode="auto">
          <a:xfrm>
            <a:off x="7467600" y="2636838"/>
            <a:ext cx="1143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0" name="Text Box 16"/>
          <p:cNvSpPr txBox="1">
            <a:spLocks noChangeArrowheads="1"/>
          </p:cNvSpPr>
          <p:nvPr/>
        </p:nvSpPr>
        <p:spPr bwMode="auto">
          <a:xfrm>
            <a:off x="2373313" y="3541713"/>
            <a:ext cx="2133600" cy="482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  <a:contourClr>
              <a:srgbClr val="00FF00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ФОРМЫ ФЕТИШЕЙ</a:t>
            </a:r>
          </a:p>
        </p:txBody>
      </p:sp>
      <p:sp>
        <p:nvSpPr>
          <p:cNvPr id="17421" name="Text Box 17"/>
          <p:cNvSpPr txBox="1">
            <a:spLocks noChangeArrowheads="1"/>
          </p:cNvSpPr>
          <p:nvPr/>
        </p:nvSpPr>
        <p:spPr bwMode="auto">
          <a:xfrm>
            <a:off x="1725613" y="4903788"/>
            <a:ext cx="1371600" cy="4826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Части животного</a:t>
            </a:r>
          </a:p>
        </p:txBody>
      </p:sp>
      <p:sp>
        <p:nvSpPr>
          <p:cNvPr id="17422" name="Text Box 18"/>
          <p:cNvSpPr txBox="1">
            <a:spLocks noChangeArrowheads="1"/>
          </p:cNvSpPr>
          <p:nvPr/>
        </p:nvSpPr>
        <p:spPr bwMode="auto">
          <a:xfrm>
            <a:off x="3659188" y="4413250"/>
            <a:ext cx="1371600" cy="287338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Куски дерева</a:t>
            </a:r>
          </a:p>
        </p:txBody>
      </p:sp>
      <p:sp>
        <p:nvSpPr>
          <p:cNvPr id="17423" name="Text Box 19"/>
          <p:cNvSpPr txBox="1">
            <a:spLocks noChangeArrowheads="1"/>
          </p:cNvSpPr>
          <p:nvPr/>
        </p:nvSpPr>
        <p:spPr bwMode="auto">
          <a:xfrm>
            <a:off x="2792413" y="5589589"/>
            <a:ext cx="1295400" cy="28733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Другие</a:t>
            </a:r>
          </a:p>
        </p:txBody>
      </p:sp>
      <p:sp>
        <p:nvSpPr>
          <p:cNvPr id="17424" name="AutoShape 20"/>
          <p:cNvSpPr>
            <a:spLocks noChangeArrowheads="1"/>
          </p:cNvSpPr>
          <p:nvPr/>
        </p:nvSpPr>
        <p:spPr bwMode="auto">
          <a:xfrm>
            <a:off x="2855913" y="4025901"/>
            <a:ext cx="1143000" cy="1952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7425" name="Line 21"/>
          <p:cNvSpPr>
            <a:spLocks noChangeShapeType="1"/>
          </p:cNvSpPr>
          <p:nvPr/>
        </p:nvSpPr>
        <p:spPr bwMode="auto">
          <a:xfrm>
            <a:off x="3395663" y="4356100"/>
            <a:ext cx="0" cy="11763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6" name="Line 22"/>
          <p:cNvSpPr>
            <a:spLocks noChangeShapeType="1"/>
          </p:cNvSpPr>
          <p:nvPr/>
        </p:nvSpPr>
        <p:spPr bwMode="auto">
          <a:xfrm>
            <a:off x="3173413" y="4543425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7" name="Line 23"/>
          <p:cNvSpPr>
            <a:spLocks noChangeShapeType="1"/>
          </p:cNvSpPr>
          <p:nvPr/>
        </p:nvSpPr>
        <p:spPr bwMode="auto">
          <a:xfrm>
            <a:off x="3173413" y="5132388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28" name="Text Box 25"/>
          <p:cNvSpPr txBox="1">
            <a:spLocks noChangeArrowheads="1"/>
          </p:cNvSpPr>
          <p:nvPr/>
        </p:nvSpPr>
        <p:spPr bwMode="auto">
          <a:xfrm>
            <a:off x="3678238" y="4989514"/>
            <a:ext cx="1371600" cy="287337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Идолы</a:t>
            </a:r>
          </a:p>
        </p:txBody>
      </p:sp>
      <p:sp>
        <p:nvSpPr>
          <p:cNvPr id="17429" name="Text Box 26"/>
          <p:cNvSpPr txBox="1">
            <a:spLocks noChangeArrowheads="1"/>
          </p:cNvSpPr>
          <p:nvPr/>
        </p:nvSpPr>
        <p:spPr bwMode="auto">
          <a:xfrm>
            <a:off x="1716088" y="4400550"/>
            <a:ext cx="1371600" cy="287338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00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Камни</a:t>
            </a:r>
          </a:p>
        </p:txBody>
      </p:sp>
      <p:sp>
        <p:nvSpPr>
          <p:cNvPr id="17430" name="Text Box 27"/>
          <p:cNvSpPr txBox="1">
            <a:spLocks noChangeArrowheads="1"/>
          </p:cNvSpPr>
          <p:nvPr/>
        </p:nvSpPr>
        <p:spPr bwMode="auto">
          <a:xfrm>
            <a:off x="1714500" y="6000750"/>
            <a:ext cx="33020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>
                <a:solidFill>
                  <a:srgbClr val="FFFFFF"/>
                </a:solidFill>
              </a:rPr>
              <a:t>Идол – материальный предмет, которому придана форма человека или животного.</a:t>
            </a:r>
          </a:p>
        </p:txBody>
      </p:sp>
      <p:sp>
        <p:nvSpPr>
          <p:cNvPr id="17431" name="Line 32"/>
          <p:cNvSpPr>
            <a:spLocks noChangeShapeType="1"/>
          </p:cNvSpPr>
          <p:nvPr/>
        </p:nvSpPr>
        <p:spPr bwMode="auto">
          <a:xfrm>
            <a:off x="8040688" y="1844675"/>
            <a:ext cx="0" cy="17287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32" name="Line 33"/>
          <p:cNvSpPr>
            <a:spLocks noChangeShapeType="1"/>
          </p:cNvSpPr>
          <p:nvPr/>
        </p:nvSpPr>
        <p:spPr bwMode="auto">
          <a:xfrm>
            <a:off x="4402138" y="5326064"/>
            <a:ext cx="0" cy="720725"/>
          </a:xfrm>
          <a:prstGeom prst="line">
            <a:avLst/>
          </a:prstGeom>
          <a:noFill/>
          <a:ln w="38100" cmpd="dbl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33" name="Picture 34" descr="dr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1" y="5084763"/>
            <a:ext cx="1230313" cy="15160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4" name="Picture 39" descr="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5084763"/>
            <a:ext cx="2520950" cy="153511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5" name="Picture 40" descr="9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644900"/>
            <a:ext cx="933450" cy="10223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Rectangle 42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7437" name="AutoShape 43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85693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4495800" y="188913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МАГИЯ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774825" y="765176"/>
            <a:ext cx="871378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 b="1">
                <a:solidFill>
                  <a:srgbClr val="FFFFFF"/>
                </a:solidFill>
              </a:rPr>
              <a:t>Совокупность представлений и обрядов, в основе которых лежит вера в таинственные силы, с помощью которых путем определенных символических действий возможно оказать влияние на людей, предметы, ход событий в нужном для человека направлении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1774826" y="1841500"/>
            <a:ext cx="3173413" cy="4826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rgbClr val="FFFFFF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spAutoFit/>
            <a:flatTx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1600" b="1"/>
              <a:t>КЛАССИФИКАЦИИ МАГИИ ПО ЦЕЛЯМ ВОЗДЕЙСТВИЯ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703388" y="2895600"/>
            <a:ext cx="1497012" cy="2873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Вредоносная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1703388" y="3581400"/>
            <a:ext cx="1497012" cy="2873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Лечебная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676650" y="3571875"/>
            <a:ext cx="1371600" cy="2873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Любовная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3657600" y="2895600"/>
            <a:ext cx="1371600" cy="2873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Промысловая</a:t>
            </a:r>
          </a:p>
        </p:txBody>
      </p:sp>
      <p:sp>
        <p:nvSpPr>
          <p:cNvPr id="18442" name="Text Box 12"/>
          <p:cNvSpPr txBox="1">
            <a:spLocks noChangeArrowheads="1"/>
          </p:cNvSpPr>
          <p:nvPr/>
        </p:nvSpPr>
        <p:spPr bwMode="auto">
          <a:xfrm>
            <a:off x="2819400" y="4267200"/>
            <a:ext cx="1295400" cy="2873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Другие</a:t>
            </a:r>
          </a:p>
        </p:txBody>
      </p:sp>
      <p:sp>
        <p:nvSpPr>
          <p:cNvPr id="18443" name="AutoShape 13"/>
          <p:cNvSpPr>
            <a:spLocks noChangeArrowheads="1"/>
          </p:cNvSpPr>
          <p:nvPr/>
        </p:nvSpPr>
        <p:spPr bwMode="auto">
          <a:xfrm>
            <a:off x="2886075" y="2438400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8444" name="Line 14" descr="Папирус"/>
          <p:cNvSpPr>
            <a:spLocks noChangeShapeType="1"/>
          </p:cNvSpPr>
          <p:nvPr/>
        </p:nvSpPr>
        <p:spPr bwMode="auto">
          <a:xfrm>
            <a:off x="3448050" y="2828925"/>
            <a:ext cx="0" cy="1371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5" name="Line 15" descr="Папирус"/>
          <p:cNvSpPr>
            <a:spLocks noChangeShapeType="1"/>
          </p:cNvSpPr>
          <p:nvPr/>
        </p:nvSpPr>
        <p:spPr bwMode="auto">
          <a:xfrm>
            <a:off x="3200400" y="3048000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6" name="Line 16" descr="Папирус"/>
          <p:cNvSpPr>
            <a:spLocks noChangeShapeType="1"/>
          </p:cNvSpPr>
          <p:nvPr/>
        </p:nvSpPr>
        <p:spPr bwMode="auto">
          <a:xfrm>
            <a:off x="3200400" y="3733800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3719514" y="5338764"/>
            <a:ext cx="511333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800">
                <a:solidFill>
                  <a:srgbClr val="FFFFFF"/>
                </a:solidFill>
              </a:rPr>
              <a:t>Магические представления и действия возникают тогда, когда человек не уверен в своих силах, когда он сталкивается с проблемами, решение которых зависит не столько от него самого, сколько от множества других факторов</a:t>
            </a:r>
          </a:p>
        </p:txBody>
      </p:sp>
      <p:sp>
        <p:nvSpPr>
          <p:cNvPr id="18448" name="AutoShape 18"/>
          <p:cNvSpPr>
            <a:spLocks noChangeArrowheads="1"/>
          </p:cNvSpPr>
          <p:nvPr/>
        </p:nvSpPr>
        <p:spPr bwMode="auto">
          <a:xfrm>
            <a:off x="3719514" y="4797425"/>
            <a:ext cx="4968875" cy="431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7296150" y="1905000"/>
            <a:ext cx="2667000" cy="482600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Сферы проникновения магии</a:t>
            </a:r>
          </a:p>
        </p:txBody>
      </p:sp>
      <p:sp>
        <p:nvSpPr>
          <p:cNvPr id="18450" name="Text Box 20"/>
          <p:cNvSpPr txBox="1">
            <a:spLocks noChangeArrowheads="1"/>
          </p:cNvSpPr>
          <p:nvPr/>
        </p:nvSpPr>
        <p:spPr bwMode="auto">
          <a:xfrm>
            <a:off x="6804026" y="2895600"/>
            <a:ext cx="1482725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Социальная</a:t>
            </a:r>
          </a:p>
        </p:txBody>
      </p:sp>
      <p:sp>
        <p:nvSpPr>
          <p:cNvPr id="18451" name="Text Box 21"/>
          <p:cNvSpPr txBox="1">
            <a:spLocks noChangeArrowheads="1"/>
          </p:cNvSpPr>
          <p:nvPr/>
        </p:nvSpPr>
        <p:spPr bwMode="auto">
          <a:xfrm>
            <a:off x="6804026" y="3581400"/>
            <a:ext cx="1482725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Политическая</a:t>
            </a:r>
          </a:p>
        </p:txBody>
      </p:sp>
      <p:sp>
        <p:nvSpPr>
          <p:cNvPr id="18452" name="Text Box 22"/>
          <p:cNvSpPr txBox="1">
            <a:spLocks noChangeArrowheads="1"/>
          </p:cNvSpPr>
          <p:nvPr/>
        </p:nvSpPr>
        <p:spPr bwMode="auto">
          <a:xfrm>
            <a:off x="8763000" y="3571875"/>
            <a:ext cx="1746250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Экономическая</a:t>
            </a:r>
          </a:p>
        </p:txBody>
      </p:sp>
      <p:sp>
        <p:nvSpPr>
          <p:cNvPr id="18453" name="Text Box 23"/>
          <p:cNvSpPr txBox="1">
            <a:spLocks noChangeArrowheads="1"/>
          </p:cNvSpPr>
          <p:nvPr/>
        </p:nvSpPr>
        <p:spPr bwMode="auto">
          <a:xfrm>
            <a:off x="8743950" y="2895600"/>
            <a:ext cx="1746250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Духовная</a:t>
            </a:r>
          </a:p>
        </p:txBody>
      </p:sp>
      <p:sp>
        <p:nvSpPr>
          <p:cNvPr id="18454" name="Text Box 24"/>
          <p:cNvSpPr txBox="1">
            <a:spLocks noChangeArrowheads="1"/>
          </p:cNvSpPr>
          <p:nvPr/>
        </p:nvSpPr>
        <p:spPr bwMode="auto">
          <a:xfrm>
            <a:off x="7905750" y="4267200"/>
            <a:ext cx="1295400" cy="28733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/>
              <a:t>Другие</a:t>
            </a:r>
          </a:p>
        </p:txBody>
      </p:sp>
      <p:sp>
        <p:nvSpPr>
          <p:cNvPr id="18455" name="AutoShape 25"/>
          <p:cNvSpPr>
            <a:spLocks noChangeArrowheads="1"/>
          </p:cNvSpPr>
          <p:nvPr/>
        </p:nvSpPr>
        <p:spPr bwMode="auto">
          <a:xfrm>
            <a:off x="7972425" y="2438400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8456" name="Line 26"/>
          <p:cNvSpPr>
            <a:spLocks noChangeShapeType="1"/>
          </p:cNvSpPr>
          <p:nvPr/>
        </p:nvSpPr>
        <p:spPr bwMode="auto">
          <a:xfrm>
            <a:off x="8534400" y="2828925"/>
            <a:ext cx="0" cy="1371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7" name="Line 27"/>
          <p:cNvSpPr>
            <a:spLocks noChangeShapeType="1"/>
          </p:cNvSpPr>
          <p:nvPr/>
        </p:nvSpPr>
        <p:spPr bwMode="auto">
          <a:xfrm>
            <a:off x="8286750" y="3048000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8" name="Line 28"/>
          <p:cNvSpPr>
            <a:spLocks noChangeShapeType="1"/>
          </p:cNvSpPr>
          <p:nvPr/>
        </p:nvSpPr>
        <p:spPr bwMode="auto">
          <a:xfrm>
            <a:off x="8286750" y="3733800"/>
            <a:ext cx="4572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59" name="Text Box 29"/>
          <p:cNvSpPr txBox="1">
            <a:spLocks noChangeArrowheads="1"/>
          </p:cNvSpPr>
          <p:nvPr/>
        </p:nvSpPr>
        <p:spPr bwMode="auto">
          <a:xfrm>
            <a:off x="5384801" y="1905000"/>
            <a:ext cx="1311275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0000"/>
              </a:lnSpc>
            </a:pPr>
            <a:endParaRPr lang="ru-RU" altLang="ru-RU" sz="1600"/>
          </a:p>
        </p:txBody>
      </p:sp>
      <p:sp>
        <p:nvSpPr>
          <p:cNvPr id="18460" name="Text Box 30"/>
          <p:cNvSpPr txBox="1">
            <a:spLocks noChangeArrowheads="1"/>
          </p:cNvSpPr>
          <p:nvPr/>
        </p:nvSpPr>
        <p:spPr bwMode="auto">
          <a:xfrm>
            <a:off x="5303838" y="1890713"/>
            <a:ext cx="1371600" cy="48260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Магия делится на:</a:t>
            </a:r>
          </a:p>
        </p:txBody>
      </p:sp>
      <p:sp>
        <p:nvSpPr>
          <p:cNvPr id="18461" name="Text Box 31"/>
          <p:cNvSpPr txBox="1">
            <a:spLocks noChangeArrowheads="1"/>
          </p:cNvSpPr>
          <p:nvPr/>
        </p:nvSpPr>
        <p:spPr bwMode="auto">
          <a:xfrm>
            <a:off x="5327650" y="3810001"/>
            <a:ext cx="1371600" cy="873125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i="1"/>
              <a:t>Белую –</a:t>
            </a:r>
            <a:r>
              <a:rPr lang="ru-RU" altLang="ru-RU" sz="1600"/>
              <a:t> обращение к чистым духам.</a:t>
            </a:r>
          </a:p>
        </p:txBody>
      </p:sp>
      <p:sp>
        <p:nvSpPr>
          <p:cNvPr id="18462" name="Text Box 32"/>
          <p:cNvSpPr txBox="1">
            <a:spLocks noChangeArrowheads="1"/>
          </p:cNvSpPr>
          <p:nvPr/>
        </p:nvSpPr>
        <p:spPr bwMode="auto">
          <a:xfrm>
            <a:off x="5308600" y="2895601"/>
            <a:ext cx="1371600" cy="677863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FF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i="1"/>
              <a:t>Черную –</a:t>
            </a:r>
            <a:r>
              <a:rPr lang="ru-RU" altLang="ru-RU" sz="1600"/>
              <a:t> обращение к злым духам.</a:t>
            </a:r>
          </a:p>
        </p:txBody>
      </p:sp>
      <p:sp>
        <p:nvSpPr>
          <p:cNvPr id="18463" name="Line 33"/>
          <p:cNvSpPr>
            <a:spLocks noChangeShapeType="1"/>
          </p:cNvSpPr>
          <p:nvPr/>
        </p:nvSpPr>
        <p:spPr bwMode="auto">
          <a:xfrm>
            <a:off x="5994400" y="2438400"/>
            <a:ext cx="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4" name="Line 34"/>
          <p:cNvSpPr>
            <a:spLocks noChangeShapeType="1"/>
          </p:cNvSpPr>
          <p:nvPr/>
        </p:nvSpPr>
        <p:spPr bwMode="auto">
          <a:xfrm>
            <a:off x="5156201" y="2743200"/>
            <a:ext cx="8477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5" name="Line 35" descr="Папирус"/>
          <p:cNvSpPr>
            <a:spLocks noChangeShapeType="1"/>
          </p:cNvSpPr>
          <p:nvPr/>
        </p:nvSpPr>
        <p:spPr bwMode="auto">
          <a:xfrm>
            <a:off x="5156200" y="2743200"/>
            <a:ext cx="0" cy="1371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6" name="Line 36"/>
          <p:cNvSpPr>
            <a:spLocks noChangeShapeType="1"/>
          </p:cNvSpPr>
          <p:nvPr/>
        </p:nvSpPr>
        <p:spPr bwMode="auto">
          <a:xfrm>
            <a:off x="5156200" y="4114800"/>
            <a:ext cx="152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67" name="Line 37"/>
          <p:cNvSpPr>
            <a:spLocks noChangeShapeType="1"/>
          </p:cNvSpPr>
          <p:nvPr/>
        </p:nvSpPr>
        <p:spPr bwMode="auto">
          <a:xfrm>
            <a:off x="5156200" y="3276600"/>
            <a:ext cx="1524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8468" name="Picture 38" descr="2522071"/>
          <p:cNvPicPr>
            <a:picLocks noChangeAspect="1" noChangeArrowheads="1"/>
          </p:cNvPicPr>
          <p:nvPr/>
        </p:nvPicPr>
        <p:blipFill>
          <a:blip r:embed="rId2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201" y="4873626"/>
            <a:ext cx="1552575" cy="185261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69" name="Picture 39" descr="mag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860925"/>
            <a:ext cx="1871662" cy="18494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70" name="Rectangle 41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8471" name="AutoShape 42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116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4114800" y="188913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АНИМИЗМ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1703389" y="620714"/>
            <a:ext cx="878522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800" b="1">
                <a:solidFill>
                  <a:srgbClr val="FFFFFF"/>
                </a:solidFill>
              </a:rPr>
              <a:t>В</a:t>
            </a:r>
            <a:r>
              <a:rPr lang="ru-RU" altLang="ru-RU" sz="1800" b="1">
                <a:solidFill>
                  <a:srgbClr val="FFFFFF"/>
                </a:solidFill>
                <a:cs typeface="Times New Roman" panose="02020603050405020304" pitchFamily="18" charset="0"/>
              </a:rPr>
              <a:t>ера в то, что духовная сущность человека может бытовать                                          отдельно от материальной</a:t>
            </a:r>
            <a:r>
              <a:rPr lang="ru-RU" altLang="ru-RU" sz="1800" b="1">
                <a:solidFill>
                  <a:srgbClr val="FFFFFF"/>
                </a:solidFill>
              </a:rPr>
              <a:t> – вера в духов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703388" y="2324100"/>
            <a:ext cx="3313112" cy="1436688"/>
          </a:xfrm>
          <a:prstGeom prst="rect">
            <a:avLst/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66FFFF"/>
            </a:extrusionClr>
            <a:contourClr>
              <a:srgbClr val="66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/>
              <a:t>Признание самостоятельной, способной существовать отдельно от человека, животных, растений некой силы или существ, способных соединяться с ними и их покидать.</a:t>
            </a:r>
          </a:p>
        </p:txBody>
      </p:sp>
      <p:sp>
        <p:nvSpPr>
          <p:cNvPr id="19462" name="AutoShape 8"/>
          <p:cNvSpPr>
            <a:spLocks noChangeArrowheads="1"/>
          </p:cNvSpPr>
          <p:nvPr/>
        </p:nvSpPr>
        <p:spPr bwMode="auto">
          <a:xfrm>
            <a:off x="2238376" y="1306513"/>
            <a:ext cx="2244725" cy="609600"/>
          </a:xfrm>
          <a:prstGeom prst="ribbon2">
            <a:avLst>
              <a:gd name="adj1" fmla="val 17185"/>
              <a:gd name="adj2" fmla="val 53065"/>
            </a:avLst>
          </a:prstGeom>
          <a:gradFill rotWithShape="1">
            <a:gsLst>
              <a:gs pos="0">
                <a:srgbClr val="66FFFF"/>
              </a:gs>
              <a:gs pos="50000">
                <a:srgbClr val="FFFFFF"/>
              </a:gs>
              <a:gs pos="100000">
                <a:srgbClr val="66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</a:pPr>
            <a:r>
              <a:rPr lang="ru-RU" altLang="ru-RU" sz="1600" b="1"/>
              <a:t>Суть </a:t>
            </a:r>
          </a:p>
          <a:p>
            <a:pPr algn="ctr">
              <a:lnSpc>
                <a:spcPct val="70000"/>
              </a:lnSpc>
            </a:pPr>
            <a:r>
              <a:rPr lang="ru-RU" altLang="ru-RU" sz="1600" b="1"/>
              <a:t>анимизма</a:t>
            </a:r>
          </a:p>
        </p:txBody>
      </p:sp>
      <p:sp>
        <p:nvSpPr>
          <p:cNvPr id="19463" name="AutoShape 9"/>
          <p:cNvSpPr>
            <a:spLocks noChangeArrowheads="1"/>
          </p:cNvSpPr>
          <p:nvPr/>
        </p:nvSpPr>
        <p:spPr bwMode="auto">
          <a:xfrm>
            <a:off x="2803525" y="1844675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5257800" y="1412875"/>
            <a:ext cx="5086350" cy="31273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600" b="1"/>
              <a:t>ЭВОЛЮЦИЯ РАЗВИТИЯ АНИМИЗМА</a:t>
            </a:r>
          </a:p>
        </p:txBody>
      </p:sp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5257800" y="2251076"/>
            <a:ext cx="2362200" cy="2635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Вера в духов</a:t>
            </a: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181600" y="3054351"/>
            <a:ext cx="2514600" cy="19780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Заключение, что в окружающем мире наряду с телесными, вполне осязаемыми вещами и существами имеется еще ряд таких же реальных, как и он сам, существ, которые обладают свойством быть неуловимыми в своей телесности 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7924800" y="2997201"/>
            <a:ext cx="2514600" cy="2635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Классификация духов:</a:t>
            </a:r>
          </a:p>
        </p:txBody>
      </p:sp>
      <p:sp>
        <p:nvSpPr>
          <p:cNvPr id="19468" name="Text Box 14"/>
          <p:cNvSpPr txBox="1">
            <a:spLocks noChangeArrowheads="1"/>
          </p:cNvSpPr>
          <p:nvPr/>
        </p:nvSpPr>
        <p:spPr bwMode="auto">
          <a:xfrm>
            <a:off x="7924800" y="2251076"/>
            <a:ext cx="2514600" cy="43497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Наделение мира духов таинственной силой</a:t>
            </a:r>
          </a:p>
        </p:txBody>
      </p:sp>
      <p:sp>
        <p:nvSpPr>
          <p:cNvPr id="19469" name="Text Box 15"/>
          <p:cNvSpPr txBox="1">
            <a:spLocks noChangeArrowheads="1"/>
          </p:cNvSpPr>
          <p:nvPr/>
        </p:nvSpPr>
        <p:spPr bwMode="auto">
          <a:xfrm>
            <a:off x="8077200" y="3576639"/>
            <a:ext cx="914400" cy="2635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Добрые</a:t>
            </a:r>
          </a:p>
        </p:txBody>
      </p:sp>
      <p:sp>
        <p:nvSpPr>
          <p:cNvPr id="19470" name="Text Box 16"/>
          <p:cNvSpPr txBox="1">
            <a:spLocks noChangeArrowheads="1"/>
          </p:cNvSpPr>
          <p:nvPr/>
        </p:nvSpPr>
        <p:spPr bwMode="auto">
          <a:xfrm>
            <a:off x="9372600" y="3576639"/>
            <a:ext cx="914400" cy="2635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Злые</a:t>
            </a:r>
          </a:p>
        </p:txBody>
      </p:sp>
      <p:sp>
        <p:nvSpPr>
          <p:cNvPr id="19471" name="Text Box 17"/>
          <p:cNvSpPr txBox="1">
            <a:spLocks noChangeArrowheads="1"/>
          </p:cNvSpPr>
          <p:nvPr/>
        </p:nvSpPr>
        <p:spPr bwMode="auto">
          <a:xfrm>
            <a:off x="8001000" y="4179889"/>
            <a:ext cx="2362200" cy="606425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Вера в относительно самостоятельное существование души</a:t>
            </a:r>
          </a:p>
        </p:txBody>
      </p:sp>
      <p:sp>
        <p:nvSpPr>
          <p:cNvPr id="19472" name="AutoShape 19"/>
          <p:cNvSpPr>
            <a:spLocks noChangeArrowheads="1"/>
          </p:cNvSpPr>
          <p:nvPr/>
        </p:nvSpPr>
        <p:spPr bwMode="auto">
          <a:xfrm>
            <a:off x="5791200" y="1793875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3" name="AutoShape 20"/>
          <p:cNvSpPr>
            <a:spLocks noChangeArrowheads="1"/>
          </p:cNvSpPr>
          <p:nvPr/>
        </p:nvSpPr>
        <p:spPr bwMode="auto">
          <a:xfrm>
            <a:off x="5791200" y="2632075"/>
            <a:ext cx="11430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4" name="AutoShape 21"/>
          <p:cNvSpPr>
            <a:spLocks noChangeArrowheads="1"/>
          </p:cNvSpPr>
          <p:nvPr/>
        </p:nvSpPr>
        <p:spPr bwMode="auto">
          <a:xfrm>
            <a:off x="6705600" y="5229225"/>
            <a:ext cx="1371600" cy="228600"/>
          </a:xfrm>
          <a:prstGeom prst="curvedUpArrow">
            <a:avLst>
              <a:gd name="adj1" fmla="val 120000"/>
              <a:gd name="adj2" fmla="val 240000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5" name="AutoShape 22"/>
          <p:cNvSpPr>
            <a:spLocks noChangeArrowheads="1"/>
          </p:cNvSpPr>
          <p:nvPr/>
        </p:nvSpPr>
        <p:spPr bwMode="auto">
          <a:xfrm>
            <a:off x="7772400" y="1870075"/>
            <a:ext cx="1676400" cy="228600"/>
          </a:xfrm>
          <a:prstGeom prst="curvedDownArrow">
            <a:avLst>
              <a:gd name="adj1" fmla="val 146667"/>
              <a:gd name="adj2" fmla="val 293333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6" name="AutoShape 23"/>
          <p:cNvSpPr>
            <a:spLocks noChangeArrowheads="1"/>
          </p:cNvSpPr>
          <p:nvPr/>
        </p:nvSpPr>
        <p:spPr bwMode="auto">
          <a:xfrm>
            <a:off x="8610600" y="2708275"/>
            <a:ext cx="1143000" cy="139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7" name="AutoShape 26"/>
          <p:cNvSpPr>
            <a:spLocks noChangeArrowheads="1"/>
          </p:cNvSpPr>
          <p:nvPr/>
        </p:nvSpPr>
        <p:spPr bwMode="auto">
          <a:xfrm>
            <a:off x="8610600" y="3894138"/>
            <a:ext cx="1143000" cy="133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78" name="Line 27"/>
          <p:cNvSpPr>
            <a:spLocks noChangeShapeType="1"/>
          </p:cNvSpPr>
          <p:nvPr/>
        </p:nvSpPr>
        <p:spPr bwMode="auto">
          <a:xfrm>
            <a:off x="7810500" y="2100263"/>
            <a:ext cx="0" cy="320040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79" name="Text Box 28" descr="Букет"/>
          <p:cNvSpPr txBox="1">
            <a:spLocks noChangeArrowheads="1"/>
          </p:cNvSpPr>
          <p:nvPr/>
        </p:nvSpPr>
        <p:spPr bwMode="auto">
          <a:xfrm>
            <a:off x="5232400" y="5518150"/>
            <a:ext cx="2459038" cy="4826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CCFF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РАЙОНЫ РАСПРОСТРАНЕНИЯ</a:t>
            </a:r>
          </a:p>
        </p:txBody>
      </p:sp>
      <p:sp>
        <p:nvSpPr>
          <p:cNvPr id="19480" name="Text Box 29" descr="Букет"/>
          <p:cNvSpPr txBox="1">
            <a:spLocks noChangeArrowheads="1"/>
          </p:cNvSpPr>
          <p:nvPr/>
        </p:nvSpPr>
        <p:spPr bwMode="auto">
          <a:xfrm>
            <a:off x="5678488" y="6127751"/>
            <a:ext cx="18605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>
                <a:solidFill>
                  <a:srgbClr val="FFFFFF"/>
                </a:solidFill>
              </a:rPr>
              <a:t>- Африка;                                            - Южная Америка;                         - Океания</a:t>
            </a:r>
          </a:p>
        </p:txBody>
      </p:sp>
      <p:sp>
        <p:nvSpPr>
          <p:cNvPr id="19481" name="Line 31" descr="Букет"/>
          <p:cNvSpPr>
            <a:spLocks noChangeShapeType="1"/>
          </p:cNvSpPr>
          <p:nvPr/>
        </p:nvSpPr>
        <p:spPr bwMode="auto">
          <a:xfrm>
            <a:off x="5735638" y="6094413"/>
            <a:ext cx="0" cy="647700"/>
          </a:xfrm>
          <a:prstGeom prst="line">
            <a:avLst/>
          </a:prstGeom>
          <a:noFill/>
          <a:ln w="38100" cmpd="dbl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9482" name="Picture 32" descr="Картинка 19 из 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186238"/>
            <a:ext cx="3168650" cy="248285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3" name="Text Box 35" descr="Газетная бумага"/>
          <p:cNvSpPr txBox="1">
            <a:spLocks noChangeArrowheads="1"/>
          </p:cNvSpPr>
          <p:nvPr/>
        </p:nvSpPr>
        <p:spPr bwMode="auto">
          <a:xfrm>
            <a:off x="8078789" y="5157788"/>
            <a:ext cx="2447925" cy="1545038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F8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 sz="1600" b="1"/>
              <a:t>ШАМАНИЗМ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ru-RU" altLang="ru-RU" sz="1600"/>
              <a:t>Совокупность представлений и действий, вызванных верой в способность профессиональных служителей культа быть посредниками между людьми и духами</a:t>
            </a:r>
          </a:p>
        </p:txBody>
      </p:sp>
      <p:sp>
        <p:nvSpPr>
          <p:cNvPr id="19484" name="AutoShape 36"/>
          <p:cNvSpPr>
            <a:spLocks noChangeArrowheads="1"/>
          </p:cNvSpPr>
          <p:nvPr/>
        </p:nvSpPr>
        <p:spPr bwMode="auto">
          <a:xfrm>
            <a:off x="8629650" y="3309938"/>
            <a:ext cx="1143000" cy="1333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85" name="Line 37"/>
          <p:cNvSpPr>
            <a:spLocks noChangeShapeType="1"/>
          </p:cNvSpPr>
          <p:nvPr/>
        </p:nvSpPr>
        <p:spPr bwMode="auto">
          <a:xfrm>
            <a:off x="8040689" y="4941888"/>
            <a:ext cx="24479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86" name="Line 38"/>
          <p:cNvSpPr>
            <a:spLocks noChangeShapeType="1"/>
          </p:cNvSpPr>
          <p:nvPr/>
        </p:nvSpPr>
        <p:spPr bwMode="auto">
          <a:xfrm>
            <a:off x="8040688" y="4941889"/>
            <a:ext cx="0" cy="18002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87" name="AutoShape 39"/>
          <p:cNvSpPr>
            <a:spLocks noChangeArrowheads="1"/>
          </p:cNvSpPr>
          <p:nvPr/>
        </p:nvSpPr>
        <p:spPr bwMode="auto">
          <a:xfrm>
            <a:off x="7680326" y="6092826"/>
            <a:ext cx="360363" cy="360363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88" name="Rectangle 41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9489" name="AutoShape 42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489919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962400" y="188913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ТОТЕМИЗМ</a:t>
            </a: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847851" y="692151"/>
            <a:ext cx="85693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800" b="1">
                <a:solidFill>
                  <a:srgbClr val="FFFFFF"/>
                </a:solidFill>
              </a:rPr>
              <a:t>Вера в существование родственной связи между какой-либо группой людей (племя, фратрия, род) и определенным видом животных, растений или иных явлений природы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1847850" y="1905000"/>
            <a:ext cx="2438400" cy="3022366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FF"/>
              </a:gs>
              <a:gs pos="100000">
                <a:srgbClr val="FFCC99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700"/>
              <a:t>Тотем (род его) считается родоначальником данной социальной группы и каждый индивид тотемного класса кровным родственником                 (например, член группы, тотемом которой был кенгуру считал себя кенгуру и всех кенгуру членами своей группы)</a:t>
            </a:r>
          </a:p>
        </p:txBody>
      </p:sp>
      <p:sp>
        <p:nvSpPr>
          <p:cNvPr id="20486" name="Text Box 8"/>
          <p:cNvSpPr txBox="1">
            <a:spLocks noChangeArrowheads="1"/>
          </p:cNvSpPr>
          <p:nvPr/>
        </p:nvSpPr>
        <p:spPr bwMode="auto">
          <a:xfrm>
            <a:off x="6515100" y="2752725"/>
            <a:ext cx="1828800" cy="79868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700"/>
              <a:t>Деление всех людей на «своих» и «чужих»</a:t>
            </a:r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8458200" y="2744789"/>
            <a:ext cx="1828800" cy="1766637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700"/>
              <a:t>Определенные ограничения в деятельности и общении: что можно делать, а чего нельзя, с кем можно общаться, а с кем – нельзя</a:t>
            </a: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572000" y="2762251"/>
            <a:ext cx="1828800" cy="1766637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700"/>
              <a:t>Многочисленные обрядные действия по поклонению тотему, его умилостивлению и приобщению к ему</a:t>
            </a:r>
          </a:p>
        </p:txBody>
      </p:sp>
      <p:sp>
        <p:nvSpPr>
          <p:cNvPr id="20489" name="AutoShape 11"/>
          <p:cNvSpPr>
            <a:spLocks noChangeArrowheads="1"/>
          </p:cNvSpPr>
          <p:nvPr/>
        </p:nvSpPr>
        <p:spPr bwMode="auto">
          <a:xfrm>
            <a:off x="5029200" y="1752600"/>
            <a:ext cx="4800600" cy="685800"/>
          </a:xfrm>
          <a:prstGeom prst="downArrowCallout">
            <a:avLst>
              <a:gd name="adj1" fmla="val 175000"/>
              <a:gd name="adj2" fmla="val 175000"/>
              <a:gd name="adj3" fmla="val 16667"/>
              <a:gd name="adj4" fmla="val 66667"/>
            </a:avLst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900" b="1"/>
              <a:t>ОСОБЕННОСТИ ТОТЕМИЗМА</a:t>
            </a:r>
          </a:p>
        </p:txBody>
      </p:sp>
      <p:sp>
        <p:nvSpPr>
          <p:cNvPr id="20490" name="AutoShape 12"/>
          <p:cNvSpPr>
            <a:spLocks noChangeArrowheads="1"/>
          </p:cNvSpPr>
          <p:nvPr/>
        </p:nvSpPr>
        <p:spPr bwMode="auto">
          <a:xfrm>
            <a:off x="3733800" y="4868864"/>
            <a:ext cx="4800600" cy="28733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1774826" y="5300664"/>
            <a:ext cx="66976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800">
                <a:solidFill>
                  <a:srgbClr val="FFFFFF"/>
                </a:solidFill>
              </a:rPr>
              <a:t>Тотемизм – это вырастающая прямо из родовой практики форма идеального отражения и выражения в определенном социальном институте первобытного общества реального единства коллектива первобытных людей, социального способа их существования, противостоящего природе и другим аналогичным коллективам</a:t>
            </a:r>
          </a:p>
        </p:txBody>
      </p:sp>
      <p:pic>
        <p:nvPicPr>
          <p:cNvPr id="20492" name="Picture 14" descr="hra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63" y="4868864"/>
            <a:ext cx="1301750" cy="17351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3" name="Rectangle 16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0494" name="AutoShape 17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2976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257800" y="163513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ТАБУ</a:t>
            </a:r>
          </a:p>
        </p:txBody>
      </p:sp>
      <p:sp>
        <p:nvSpPr>
          <p:cNvPr id="21508" name="Text Box 6" descr="Папирус"/>
          <p:cNvSpPr txBox="1">
            <a:spLocks noChangeArrowheads="1"/>
          </p:cNvSpPr>
          <p:nvPr/>
        </p:nvSpPr>
        <p:spPr bwMode="auto">
          <a:xfrm>
            <a:off x="1703388" y="1412876"/>
            <a:ext cx="3168650" cy="20867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800"/>
              <a:t>Система специфических запретов – табу (особо выделенный) охватывает все сферы жизни и является единственной формой регламентации, заменявшей все то, что в современном обществе обеспечивается моралью, религией, правом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6324600" y="1466850"/>
            <a:ext cx="2819400" cy="304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400" b="1"/>
              <a:t>ОСОБЕННОСТИ</a:t>
            </a: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4943476" y="2289176"/>
            <a:ext cx="2447925" cy="860425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/>
              <a:t>Действия табуированных объектов являются двойственными:</a:t>
            </a: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6169025" y="3784600"/>
            <a:ext cx="1219200" cy="3365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/>
              <a:t>Опасные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6154738" y="3263900"/>
            <a:ext cx="1219200" cy="33655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00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600" b="1"/>
              <a:t>Полезные</a:t>
            </a:r>
          </a:p>
        </p:txBody>
      </p:sp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7535864" y="2289175"/>
            <a:ext cx="2751137" cy="64135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 b="1"/>
              <a:t>Деление всех объектов на:</a:t>
            </a:r>
          </a:p>
        </p:txBody>
      </p:sp>
      <p:sp>
        <p:nvSpPr>
          <p:cNvPr id="21514" name="Text Box 12"/>
          <p:cNvSpPr txBox="1">
            <a:spLocks noChangeArrowheads="1"/>
          </p:cNvSpPr>
          <p:nvPr/>
        </p:nvSpPr>
        <p:spPr bwMode="auto">
          <a:xfrm>
            <a:off x="3648075" y="620713"/>
            <a:ext cx="511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 b="1">
                <a:solidFill>
                  <a:srgbClr val="FFFFFF"/>
                </a:solidFill>
              </a:rPr>
              <a:t>Система специфических запретов</a:t>
            </a:r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7535863" y="3349625"/>
            <a:ext cx="1435100" cy="1244600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 i="1"/>
              <a:t>Чистые</a:t>
            </a:r>
            <a:r>
              <a:rPr lang="ru-RU" altLang="ru-RU" sz="1800"/>
              <a:t> значит невредимые, с ними можно иметь дело</a:t>
            </a:r>
          </a:p>
        </p:txBody>
      </p:sp>
      <p:sp>
        <p:nvSpPr>
          <p:cNvPr id="21516" name="Text Box 14"/>
          <p:cNvSpPr txBox="1">
            <a:spLocks noChangeArrowheads="1"/>
          </p:cNvSpPr>
          <p:nvPr/>
        </p:nvSpPr>
        <p:spPr bwMode="auto">
          <a:xfrm>
            <a:off x="9048751" y="3349626"/>
            <a:ext cx="1439863" cy="860425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 i="1"/>
              <a:t>Нечистые</a:t>
            </a:r>
            <a:r>
              <a:rPr lang="ru-RU" altLang="ru-RU" sz="1800"/>
              <a:t> несут            в себе нечто губительное</a:t>
            </a:r>
          </a:p>
        </p:txBody>
      </p:sp>
      <p:sp>
        <p:nvSpPr>
          <p:cNvPr id="21517" name="AutoShape 15"/>
          <p:cNvSpPr>
            <a:spLocks noChangeArrowheads="1"/>
          </p:cNvSpPr>
          <p:nvPr/>
        </p:nvSpPr>
        <p:spPr bwMode="auto">
          <a:xfrm>
            <a:off x="6934200" y="1828800"/>
            <a:ext cx="1600200" cy="2286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1518" name="Text Box 20"/>
          <p:cNvSpPr txBox="1">
            <a:spLocks noChangeArrowheads="1"/>
          </p:cNvSpPr>
          <p:nvPr/>
        </p:nvSpPr>
        <p:spPr bwMode="auto">
          <a:xfrm>
            <a:off x="1847850" y="5013325"/>
            <a:ext cx="360045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2000">
                <a:solidFill>
                  <a:srgbClr val="FFFFFF"/>
                </a:solidFill>
              </a:rPr>
              <a:t>В основном большинство запрещений и обрядов, созданных с этой системой являются непонятными, иррациональными даже с точки зрения ее последователей</a:t>
            </a:r>
          </a:p>
        </p:txBody>
      </p:sp>
      <p:sp>
        <p:nvSpPr>
          <p:cNvPr id="21519" name="Text Box 22" descr="Голубая тисненая бумага"/>
          <p:cNvSpPr txBox="1">
            <a:spLocks noChangeArrowheads="1"/>
          </p:cNvSpPr>
          <p:nvPr/>
        </p:nvSpPr>
        <p:spPr bwMode="auto">
          <a:xfrm>
            <a:off x="1682751" y="3716339"/>
            <a:ext cx="4176713" cy="1200329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800"/>
              <a:t>Система табу подчеркивает «о</a:t>
            </a:r>
            <a:r>
              <a:rPr lang="ru-RU" altLang="ru-RU" sz="1800">
                <a:cs typeface="Times New Roman" panose="02020603050405020304" pitchFamily="18" charset="0"/>
              </a:rPr>
              <a:t>тделённость» человека от природного мира</a:t>
            </a:r>
            <a:r>
              <a:rPr lang="ru-RU" altLang="ru-RU" sz="1800"/>
              <a:t>. Ибо т</a:t>
            </a:r>
            <a:r>
              <a:rPr lang="ru-RU" altLang="ru-RU" sz="1800">
                <a:cs typeface="Times New Roman" panose="02020603050405020304" pitchFamily="18" charset="0"/>
              </a:rPr>
              <a:t>олько человек способен оперировать иррациональными категориями. </a:t>
            </a:r>
            <a:endParaRPr lang="ru-RU" altLang="ru-RU" sz="1800"/>
          </a:p>
        </p:txBody>
      </p:sp>
      <p:sp>
        <p:nvSpPr>
          <p:cNvPr id="21520" name="Line 24"/>
          <p:cNvSpPr>
            <a:spLocks noChangeShapeType="1"/>
          </p:cNvSpPr>
          <p:nvPr/>
        </p:nvSpPr>
        <p:spPr bwMode="auto">
          <a:xfrm flipH="1">
            <a:off x="8328026" y="2924176"/>
            <a:ext cx="504825" cy="3603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1" name="Line 25"/>
          <p:cNvSpPr>
            <a:spLocks noChangeShapeType="1"/>
          </p:cNvSpPr>
          <p:nvPr/>
        </p:nvSpPr>
        <p:spPr bwMode="auto">
          <a:xfrm>
            <a:off x="9048750" y="2924176"/>
            <a:ext cx="503238" cy="360363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1522" name="Picture 26" descr="fil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150" y="4718050"/>
            <a:ext cx="1430338" cy="19891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Line 27"/>
          <p:cNvSpPr>
            <a:spLocks noChangeShapeType="1"/>
          </p:cNvSpPr>
          <p:nvPr/>
        </p:nvSpPr>
        <p:spPr bwMode="auto">
          <a:xfrm>
            <a:off x="6049963" y="3167063"/>
            <a:ext cx="0" cy="1079500"/>
          </a:xfrm>
          <a:prstGeom prst="line">
            <a:avLst/>
          </a:prstGeom>
          <a:noFill/>
          <a:ln w="38100" cmpd="dbl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1524" name="Picture 28" descr="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4737101"/>
            <a:ext cx="2586037" cy="1939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5" name="Line 29"/>
          <p:cNvSpPr>
            <a:spLocks noChangeShapeType="1"/>
          </p:cNvSpPr>
          <p:nvPr/>
        </p:nvSpPr>
        <p:spPr bwMode="auto">
          <a:xfrm>
            <a:off x="6024564" y="4221163"/>
            <a:ext cx="1366837" cy="0"/>
          </a:xfrm>
          <a:prstGeom prst="line">
            <a:avLst/>
          </a:prstGeom>
          <a:noFill/>
          <a:ln w="38100" cmpd="dbl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26" name="Rectangle 31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1527" name="AutoShape 32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3277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3962400" y="163513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КУЛЬТЫ</a:t>
            </a:r>
          </a:p>
        </p:txBody>
      </p:sp>
      <p:sp>
        <p:nvSpPr>
          <p:cNvPr id="22532" name="Text Box 6" descr="Газетная бумага"/>
          <p:cNvSpPr txBox="1">
            <a:spLocks noChangeArrowheads="1"/>
          </p:cNvSpPr>
          <p:nvPr/>
        </p:nvSpPr>
        <p:spPr bwMode="auto">
          <a:xfrm>
            <a:off x="1711325" y="1700213"/>
            <a:ext cx="2808288" cy="641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F8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 b="1"/>
              <a:t>ЗЕМЛЕДЕЛЬЧЕСКИЙ КУЛЬТ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604963" y="2608264"/>
            <a:ext cx="31226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>
                <a:solidFill>
                  <a:srgbClr val="FFFFFF"/>
                </a:solidFill>
              </a:rPr>
              <a:t>Наделение сверхъестественными свойствами природных явлений, оказывающих воздействие на состояние земледелия</a:t>
            </a: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2647951" y="2419350"/>
            <a:ext cx="936625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2535" name="AutoShape 9" descr="Голубая тисненая бумага"/>
          <p:cNvSpPr>
            <a:spLocks noChangeArrowheads="1"/>
          </p:cNvSpPr>
          <p:nvPr/>
        </p:nvSpPr>
        <p:spPr bwMode="auto">
          <a:xfrm>
            <a:off x="1771651" y="3475038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ПРИЧИНЫ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/>
              <a:t>ЗАРОЖДЕНИЯ</a:t>
            </a:r>
          </a:p>
        </p:txBody>
      </p:sp>
      <p:sp>
        <p:nvSpPr>
          <p:cNvPr id="22536" name="Text Box 10" descr="Папирус"/>
          <p:cNvSpPr txBox="1">
            <a:spLocks noChangeArrowheads="1"/>
          </p:cNvSpPr>
          <p:nvPr/>
        </p:nvSpPr>
        <p:spPr bwMode="auto">
          <a:xfrm>
            <a:off x="1712914" y="4364038"/>
            <a:ext cx="2663825" cy="754062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600"/>
              <a:t>- необходимость повышения урожайности;                                     - незнание аграрной науки.</a:t>
            </a:r>
          </a:p>
        </p:txBody>
      </p:sp>
      <p:sp>
        <p:nvSpPr>
          <p:cNvPr id="22537" name="AutoShape 11" descr="Голубая тисненая бумага"/>
          <p:cNvSpPr>
            <a:spLocks noChangeArrowheads="1"/>
          </p:cNvSpPr>
          <p:nvPr/>
        </p:nvSpPr>
        <p:spPr bwMode="auto">
          <a:xfrm>
            <a:off x="1758951" y="5213350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ФОРМЫ ПРОЯВЛЕНИЯ</a:t>
            </a: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1855788" y="6029326"/>
            <a:ext cx="2520950" cy="646331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/>
              <a:t>- МАГИЧЕСКИЕ ДЕЙСТВИЯ;                - ЖЕРТВОПРИНОШЕНИЯ;                       - МОЛИТВЫ.</a:t>
            </a:r>
          </a:p>
        </p:txBody>
      </p:sp>
      <p:sp>
        <p:nvSpPr>
          <p:cNvPr id="22539" name="Text Box 13" descr="Упаковочная бумага"/>
          <p:cNvSpPr txBox="1">
            <a:spLocks noChangeArrowheads="1"/>
          </p:cNvSpPr>
          <p:nvPr/>
        </p:nvSpPr>
        <p:spPr bwMode="auto">
          <a:xfrm>
            <a:off x="4787900" y="1687513"/>
            <a:ext cx="2808288" cy="64135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 b="1"/>
              <a:t>КУЛЬТ                           ПРЕДКОВ</a:t>
            </a:r>
          </a:p>
        </p:txBody>
      </p:sp>
      <p:sp>
        <p:nvSpPr>
          <p:cNvPr id="22540" name="Text Box 14"/>
          <p:cNvSpPr txBox="1">
            <a:spLocks noChangeArrowheads="1"/>
          </p:cNvSpPr>
          <p:nvPr/>
        </p:nvSpPr>
        <p:spPr bwMode="auto">
          <a:xfrm>
            <a:off x="4681538" y="2624139"/>
            <a:ext cx="30591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>
                <a:solidFill>
                  <a:srgbClr val="FFFFFF"/>
                </a:solidFill>
              </a:rPr>
              <a:t>Вера в существование сверхъестественной связи между людьми и их старшими предками</a:t>
            </a:r>
          </a:p>
        </p:txBody>
      </p:sp>
      <p:sp>
        <p:nvSpPr>
          <p:cNvPr id="22541" name="AutoShape 15"/>
          <p:cNvSpPr>
            <a:spLocks noChangeArrowheads="1"/>
          </p:cNvSpPr>
          <p:nvPr/>
        </p:nvSpPr>
        <p:spPr bwMode="auto">
          <a:xfrm>
            <a:off x="5724526" y="2406650"/>
            <a:ext cx="936625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2542" name="AutoShape 16" descr="Голубая тисненая бумага"/>
          <p:cNvSpPr>
            <a:spLocks noChangeArrowheads="1"/>
          </p:cNvSpPr>
          <p:nvPr/>
        </p:nvSpPr>
        <p:spPr bwMode="auto">
          <a:xfrm>
            <a:off x="4848226" y="3462338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ПРИЧИНЫ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/>
              <a:t>ЗАРОЖДЕНИЯ</a:t>
            </a:r>
          </a:p>
        </p:txBody>
      </p:sp>
      <p:sp>
        <p:nvSpPr>
          <p:cNvPr id="22543" name="Text Box 17" descr="Папирус"/>
          <p:cNvSpPr txBox="1">
            <a:spLocks noChangeArrowheads="1"/>
          </p:cNvSpPr>
          <p:nvPr/>
        </p:nvSpPr>
        <p:spPr bwMode="auto">
          <a:xfrm>
            <a:off x="4789489" y="4351339"/>
            <a:ext cx="2663825" cy="7778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- дифференциация общества по возрастному признаку;                                     - разделений функций между поколениями.</a:t>
            </a:r>
          </a:p>
        </p:txBody>
      </p:sp>
      <p:sp>
        <p:nvSpPr>
          <p:cNvPr id="22544" name="AutoShape 18" descr="Голубая тисненая бумага"/>
          <p:cNvSpPr>
            <a:spLocks noChangeArrowheads="1"/>
          </p:cNvSpPr>
          <p:nvPr/>
        </p:nvSpPr>
        <p:spPr bwMode="auto">
          <a:xfrm>
            <a:off x="4835526" y="5200650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ФОРМЫ ПРОЯВЛЕНИЯ</a:t>
            </a:r>
          </a:p>
        </p:txBody>
      </p:sp>
      <p:sp>
        <p:nvSpPr>
          <p:cNvPr id="22545" name="Text Box 19"/>
          <p:cNvSpPr txBox="1">
            <a:spLocks noChangeArrowheads="1"/>
          </p:cNvSpPr>
          <p:nvPr/>
        </p:nvSpPr>
        <p:spPr bwMode="auto">
          <a:xfrm>
            <a:off x="4932363" y="6016626"/>
            <a:ext cx="2520950" cy="646331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/>
              <a:t>- ПОСМЕРТНОЕ ПОЧИТАНИЕ ОБРАЗА УМЕРШИХ;                              - УВАЖЕНИЕ СТАРШИХ.           </a:t>
            </a:r>
          </a:p>
        </p:txBody>
      </p:sp>
      <p:sp>
        <p:nvSpPr>
          <p:cNvPr id="22546" name="Text Box 20" descr="Почтовая бумага"/>
          <p:cNvSpPr txBox="1">
            <a:spLocks noChangeArrowheads="1"/>
          </p:cNvSpPr>
          <p:nvPr/>
        </p:nvSpPr>
        <p:spPr bwMode="auto">
          <a:xfrm>
            <a:off x="7797800" y="1687513"/>
            <a:ext cx="2808288" cy="641350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1800" b="1"/>
              <a:t>КУЛЬТ                           ВОЖДЕЙ</a:t>
            </a:r>
          </a:p>
        </p:txBody>
      </p:sp>
      <p:sp>
        <p:nvSpPr>
          <p:cNvPr id="22547" name="Text Box 21"/>
          <p:cNvSpPr txBox="1">
            <a:spLocks noChangeArrowheads="1"/>
          </p:cNvSpPr>
          <p:nvPr/>
        </p:nvSpPr>
        <p:spPr bwMode="auto">
          <a:xfrm>
            <a:off x="7691438" y="2624139"/>
            <a:ext cx="30591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>
                <a:solidFill>
                  <a:srgbClr val="FFFFFF"/>
                </a:solidFill>
              </a:rPr>
              <a:t>Вера в наличие у племенных вождей сверхъестественных способностей, отсутствующих               у других людей</a:t>
            </a:r>
          </a:p>
        </p:txBody>
      </p:sp>
      <p:sp>
        <p:nvSpPr>
          <p:cNvPr id="22548" name="AutoShape 22"/>
          <p:cNvSpPr>
            <a:spLocks noChangeArrowheads="1"/>
          </p:cNvSpPr>
          <p:nvPr/>
        </p:nvSpPr>
        <p:spPr bwMode="auto">
          <a:xfrm>
            <a:off x="8734426" y="2406650"/>
            <a:ext cx="936625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2549" name="AutoShape 23" descr="Голубая тисненая бумага"/>
          <p:cNvSpPr>
            <a:spLocks noChangeArrowheads="1"/>
          </p:cNvSpPr>
          <p:nvPr/>
        </p:nvSpPr>
        <p:spPr bwMode="auto">
          <a:xfrm>
            <a:off x="7858126" y="3462338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ПРИЧИНЫ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/>
              <a:t>ЗАРОЖДЕНИЯ</a:t>
            </a:r>
          </a:p>
        </p:txBody>
      </p:sp>
      <p:sp>
        <p:nvSpPr>
          <p:cNvPr id="22550" name="Text Box 24" descr="Папирус"/>
          <p:cNvSpPr txBox="1">
            <a:spLocks noChangeArrowheads="1"/>
          </p:cNvSpPr>
          <p:nvPr/>
        </p:nvSpPr>
        <p:spPr bwMode="auto">
          <a:xfrm>
            <a:off x="7799389" y="4351339"/>
            <a:ext cx="2663825" cy="77787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Top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/>
              <a:t>- начало социального расслоения общества;                - выделение вождей из общей массы.</a:t>
            </a:r>
          </a:p>
        </p:txBody>
      </p:sp>
      <p:sp>
        <p:nvSpPr>
          <p:cNvPr id="22551" name="AutoShape 25" descr="Голубая тисненая бумага"/>
          <p:cNvSpPr>
            <a:spLocks noChangeArrowheads="1"/>
          </p:cNvSpPr>
          <p:nvPr/>
        </p:nvSpPr>
        <p:spPr bwMode="auto">
          <a:xfrm>
            <a:off x="7845426" y="5200650"/>
            <a:ext cx="2663825" cy="647700"/>
          </a:xfrm>
          <a:prstGeom prst="downArrowCallout">
            <a:avLst>
              <a:gd name="adj1" fmla="val 102819"/>
              <a:gd name="adj2" fmla="val 102819"/>
              <a:gd name="adj3" fmla="val 16667"/>
              <a:gd name="adj4" fmla="val 66667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E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altLang="ru-RU" sz="1600" b="1"/>
              <a:t>ФОРМЫ ПРОЯВЛЕНИЯ</a:t>
            </a:r>
          </a:p>
        </p:txBody>
      </p:sp>
      <p:sp>
        <p:nvSpPr>
          <p:cNvPr id="22552" name="Text Box 26"/>
          <p:cNvSpPr txBox="1">
            <a:spLocks noChangeArrowheads="1"/>
          </p:cNvSpPr>
          <p:nvPr/>
        </p:nvSpPr>
        <p:spPr bwMode="auto">
          <a:xfrm>
            <a:off x="7824789" y="6016626"/>
            <a:ext cx="2638425" cy="646331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outerShdw dist="107763" dir="13500000" sx="75000" sy="75000" algn="tl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/>
              <a:t>- ПЕРЕДАЧА ВЛАСТИ ПО НАСЛЕДСТВУ;                                            - ВВЕДЕНИЕ ОРЕОЛА СВЯТОСТИ.      </a:t>
            </a:r>
          </a:p>
        </p:txBody>
      </p:sp>
      <p:sp>
        <p:nvSpPr>
          <p:cNvPr id="22553" name="AutoShape 27"/>
          <p:cNvSpPr>
            <a:spLocks noChangeArrowheads="1"/>
          </p:cNvSpPr>
          <p:nvPr/>
        </p:nvSpPr>
        <p:spPr bwMode="auto">
          <a:xfrm>
            <a:off x="4211638" y="692151"/>
            <a:ext cx="3829050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2554" name="Line 28"/>
          <p:cNvSpPr>
            <a:spLocks noChangeShapeType="1"/>
          </p:cNvSpPr>
          <p:nvPr/>
        </p:nvSpPr>
        <p:spPr bwMode="auto">
          <a:xfrm>
            <a:off x="3000376" y="1268413"/>
            <a:ext cx="6335713" cy="0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5" name="Line 29"/>
          <p:cNvSpPr>
            <a:spLocks noChangeShapeType="1"/>
          </p:cNvSpPr>
          <p:nvPr/>
        </p:nvSpPr>
        <p:spPr bwMode="auto">
          <a:xfrm>
            <a:off x="3025775" y="1268414"/>
            <a:ext cx="0" cy="288925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6" name="Line 30"/>
          <p:cNvSpPr>
            <a:spLocks noChangeShapeType="1"/>
          </p:cNvSpPr>
          <p:nvPr/>
        </p:nvSpPr>
        <p:spPr bwMode="auto">
          <a:xfrm>
            <a:off x="6167438" y="1268414"/>
            <a:ext cx="0" cy="288925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7" name="Line 31"/>
          <p:cNvSpPr>
            <a:spLocks noChangeShapeType="1"/>
          </p:cNvSpPr>
          <p:nvPr/>
        </p:nvSpPr>
        <p:spPr bwMode="auto">
          <a:xfrm>
            <a:off x="9310688" y="1268414"/>
            <a:ext cx="0" cy="288925"/>
          </a:xfrm>
          <a:prstGeom prst="line">
            <a:avLst/>
          </a:prstGeom>
          <a:noFill/>
          <a:ln w="76200" cmpd="tri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558" name="Rectangle 33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22559" name="AutoShape 34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770282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92313" y="5805489"/>
            <a:ext cx="8305800" cy="638175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8213" y="2060575"/>
            <a:ext cx="7772400" cy="1779588"/>
          </a:xfrm>
        </p:spPr>
        <p:txBody>
          <a:bodyPr/>
          <a:lstStyle/>
          <a:p>
            <a:pPr eaLnBrk="1" hangingPunct="1">
              <a:defRPr/>
            </a:pPr>
            <a:r>
              <a:rPr lang="ru-RU" b="1" cap="small" dirty="0">
                <a:solidFill>
                  <a:schemeClr val="tx2">
                    <a:lumMod val="50000"/>
                  </a:schemeClr>
                </a:solidFill>
              </a:rPr>
              <a:t>Религии древнего мира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1674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92313" y="620713"/>
            <a:ext cx="8229600" cy="2303462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Простейшие формы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 религиозных верований существовали уже 40 тыс. лет назад. Именно к этому времени относится появление человека современного типа (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homo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</a:rPr>
              <a:t>sapiens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), он был человеком разумным, способным к абстрактному мышлению, и уже знал обряды захоронения своих предков.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24579" name="Picture 2" descr="http://mygazeta.com/i/2011/11/ho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6" y="2852739"/>
            <a:ext cx="6677025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495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19288" y="549276"/>
            <a:ext cx="8229600" cy="22320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dirty="0" smtClean="0"/>
              <a:t>О существовании религиозных верований в этот отдаленный период человеческой истории свидетельствует практика захоронения первобытных людей.</a:t>
            </a:r>
          </a:p>
          <a:p>
            <a:pPr eaLnBrk="1" hangingPunct="1">
              <a:defRPr/>
            </a:pPr>
            <a:r>
              <a:rPr lang="ru-RU" dirty="0" smtClean="0"/>
              <a:t>В то время уже складывались религиозно-магические представления о том, что умерший продолжает жить, что </a:t>
            </a:r>
            <a:r>
              <a:rPr lang="ru-RU" b="1" dirty="0" smtClean="0"/>
              <a:t>наряду с реальным миром существует иной мир</a:t>
            </a:r>
            <a:r>
              <a:rPr lang="ru-RU" dirty="0" smtClean="0"/>
              <a:t>, где обитают умершие.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636838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2636839"/>
            <a:ext cx="467518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47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Содержимое 1"/>
          <p:cNvSpPr>
            <a:spLocks noGrp="1"/>
          </p:cNvSpPr>
          <p:nvPr>
            <p:ph idx="1"/>
          </p:nvPr>
        </p:nvSpPr>
        <p:spPr>
          <a:xfrm>
            <a:off x="1992313" y="620713"/>
            <a:ext cx="8229600" cy="4572000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Религиозные верования первобытного человека</a:t>
            </a:r>
            <a:r>
              <a:rPr lang="ru-RU" altLang="ru-RU" smtClean="0"/>
              <a:t> отражены и в произведениях </a:t>
            </a:r>
            <a:r>
              <a:rPr lang="ru-RU" altLang="ru-RU" b="1" smtClean="0"/>
              <a:t>наскальной и пещерной живописи</a:t>
            </a:r>
            <a:r>
              <a:rPr lang="ru-RU" altLang="ru-RU" smtClean="0"/>
              <a:t>, которые были обнаружены в XIX-XX вв. в Южной Франции и Северной Италии. Большинство древних наскальных рисунков — это сцены охоты, изображения людей и животных. </a:t>
            </a:r>
          </a:p>
        </p:txBody>
      </p:sp>
      <p:sp>
        <p:nvSpPr>
          <p:cNvPr id="2662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6628" name="Picture 2" descr="http://popel-studio.com/images/blog/reklama-do-n-e/naskal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3141664"/>
            <a:ext cx="2489200" cy="299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s://encrypted-tbn0.gstatic.com/images?q=tbn:ANd9GcTq25TE5YpKRguq3nhxu2EKgPdQE2zFMuY1yUitH4jUQV6Vhy0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3429000"/>
            <a:ext cx="368617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734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84038" y="3244334"/>
            <a:ext cx="262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Теоретический материал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784038" y="3244334"/>
            <a:ext cx="262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Теоретический материал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6698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2"/>
          <p:cNvSpPr>
            <a:spLocks noGrp="1"/>
          </p:cNvSpPr>
          <p:nvPr>
            <p:ph type="title"/>
          </p:nvPr>
        </p:nvSpPr>
        <p:spPr>
          <a:xfrm>
            <a:off x="2151063" y="455613"/>
            <a:ext cx="8229600" cy="1219200"/>
          </a:xfrm>
        </p:spPr>
        <p:txBody>
          <a:bodyPr/>
          <a:lstStyle/>
          <a:p>
            <a:pPr eaLnBrk="1" hangingPunct="1"/>
            <a:r>
              <a:rPr lang="ru-RU" altLang="ru-RU" smtClean="0"/>
              <a:t>Древние формы религии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279576" y="1340768"/>
            <a:ext cx="72008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224337" y="1412776"/>
            <a:ext cx="0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809456" y="1484784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462044" y="1484784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8546306" y="1412776"/>
            <a:ext cx="0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03389" y="2492375"/>
            <a:ext cx="1728787" cy="17541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/>
              <a:t>Первичной формой религии являлось поклонение природе</a:t>
            </a:r>
            <a:r>
              <a:rPr lang="ru-RU" dirty="0"/>
              <a:t>.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503613" y="1384310"/>
            <a:ext cx="1655762" cy="397031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Тотемизм</a:t>
            </a:r>
            <a:r>
              <a:rPr lang="ru-RU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вера в фантастическое, сверхъестественное родство между племенем или родом и тотемом (растением, животным, предметов).</a:t>
            </a:r>
            <a:endParaRPr lang="ru-RU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5232401" y="2492375"/>
            <a:ext cx="1439863" cy="2247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Магия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вера в то, что человек обладает сверхъестественной силой, которая проявляется в магических обрядах.</a:t>
            </a:r>
            <a:endParaRPr lang="ru-RU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6743700" y="2492375"/>
            <a:ext cx="1296988" cy="18161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Фетишизм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вера в то, что определенный предмет обладает сверхъестественно силой.</a:t>
            </a:r>
            <a:endParaRPr lang="ru-RU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8112125" y="2492375"/>
            <a:ext cx="1042988" cy="14112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sz="1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Анимизм</a:t>
            </a:r>
            <a:r>
              <a:rPr lang="ru-RU" sz="1400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lang="ru-RU" sz="14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вера в существование души и духов.</a:t>
            </a:r>
            <a:endParaRPr lang="ru-RU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>
            <a:off x="9552384" y="1340768"/>
            <a:ext cx="216024" cy="1008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9264651" y="1430755"/>
            <a:ext cx="1116013" cy="424731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Шаманизм</a:t>
            </a:r>
            <a:r>
              <a:rPr lang="ru-RU" dirty="0">
                <a:solidFill>
                  <a:srgbClr val="000000"/>
                </a:solidFill>
                <a:latin typeface="Calibri"/>
                <a:ea typeface="Times New Roman" pitchFamily="18" charset="0"/>
                <a:cs typeface="Arial" pitchFamily="34" charset="0"/>
              </a:rPr>
              <a:t> —</a:t>
            </a:r>
            <a:r>
              <a:rPr lang="ru-RU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вера в то, что отдельный человек (шаман) обладает сверхъестественными способностями.</a:t>
            </a:r>
            <a:endParaRPr lang="ru-RU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27663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70388"/>
            <a:ext cx="36353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4583114"/>
            <a:ext cx="336708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5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19288" y="260350"/>
            <a:ext cx="7848600" cy="30686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200" dirty="0"/>
              <a:t>1. 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</a:rPr>
              <a:t>Первичной формой религии являлось поклонение природе</a:t>
            </a: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. </a:t>
            </a:r>
            <a:br>
              <a:rPr lang="ru-RU" sz="32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200" dirty="0">
                <a:solidFill>
                  <a:schemeClr val="bg2">
                    <a:lumMod val="10000"/>
                  </a:schemeClr>
                </a:solidFill>
              </a:rPr>
              <a:t>Первобытным народам было неведомо понятие «природа», предметом их поклонения являлась безличная природная сила, обозначаемая понятием «мана».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3284539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102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3213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Тотемизм </a:t>
            </a:r>
            <a:br>
              <a:rPr lang="ru-RU" sz="28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— вера в существование родственной связи между какой-либо группой людей (племя, род) и определенным видом животных или растений. Тотемизм являлся первой формой осознания единства человеческое коллектива и его связи с окружающим миром.  </a:t>
            </a:r>
          </a:p>
        </p:txBody>
      </p:sp>
      <p:pic>
        <p:nvPicPr>
          <p:cNvPr id="29699" name="Picture 2" descr="http://kob-media.ru/wp-content/uploads/2014/08/to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3763964"/>
            <a:ext cx="39655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light-of-angels.ucoz.ru/_fr/64/10971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3500439"/>
            <a:ext cx="28797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47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24" name="Picture 2" descr="http://cs622822.vk.me/v622822673/4a1b8/oYDNRmGBBy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33375"/>
            <a:ext cx="3960813" cy="390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www.magistar.org/astro/totemwol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2420939"/>
            <a:ext cx="3887787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631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Содержимое 1"/>
          <p:cNvSpPr>
            <a:spLocks noGrp="1"/>
          </p:cNvSpPr>
          <p:nvPr>
            <p:ph idx="1"/>
          </p:nvPr>
        </p:nvSpPr>
        <p:spPr>
          <a:xfrm>
            <a:off x="1919288" y="260350"/>
            <a:ext cx="8229600" cy="4572000"/>
          </a:xfrm>
        </p:spPr>
        <p:txBody>
          <a:bodyPr/>
          <a:lstStyle/>
          <a:p>
            <a:pPr eaLnBrk="1" hangingPunct="1"/>
            <a:r>
              <a:rPr lang="ru-RU" altLang="ru-RU" smtClean="0"/>
              <a:t>Впоследствии в рамках тотемизма возникла целая система запретов, которые назывались </a:t>
            </a:r>
            <a:r>
              <a:rPr lang="ru-RU" altLang="ru-RU" b="1" smtClean="0"/>
              <a:t>табу</a:t>
            </a:r>
            <a:r>
              <a:rPr lang="ru-RU" altLang="ru-RU" smtClean="0"/>
              <a:t>. Они представляли собой важный механизм регулирования социальных отношений. </a:t>
            </a:r>
          </a:p>
        </p:txBody>
      </p:sp>
      <p:sp>
        <p:nvSpPr>
          <p:cNvPr id="31747" name="Заголовок 2"/>
          <p:cNvSpPr>
            <a:spLocks noGrp="1"/>
          </p:cNvSpPr>
          <p:nvPr>
            <p:ph type="title"/>
          </p:nvPr>
        </p:nvSpPr>
        <p:spPr>
          <a:xfrm>
            <a:off x="1981200" y="338138"/>
            <a:ext cx="8229600" cy="1651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1748" name="AutoShape 2" descr="data:image/jpeg;base64,/9j/4AAQSkZJRgABAQAAAQABAAD/2wCEAAkGBxISERMSEhMSExIWFRITEhMVEBUWFhAQFxUWFxgSFRUYHSggGBolGxUVITEhJSkrLi4uFx8zODMtNygtLisBCgoKDg0OGxAQGi0lHR0tLS0tLS0tLS0tLS0tLS0tLS0tLS0tLS0tLS0tLS0tLS0tLS0tLS0tKy0tLS0tLS0tLf/AABEIALEAsQMBEQACEQEDEQH/xAAcAAABBAMBAAAAAAAAAAAAAAAAAQMGBwIEBQj/xABAEAABAwICBAsFBgUFAQAAAAABAAIDBBEFIQYHEjEWIkFRVGFxgZGU0hMyUqHBFCNicrGyQnOiwtEVJVOCsyT/xAAaAQEAAwEBAQAAAAAAAAAAAAAAAwQFAgEG/8QAKREBAAICAgEDBAICAwAAAAAAAAECAxEEIRIFIjETI0FRMjMkcRRhgf/aAAwDAQACEQMRAD8AqU6U1/TazzUvqQHCmv6bWeal9SA4U1/TazzUvqQHCmv6bWeal9SA4U1/TazzUvqQHCmv6bWeal9SA4U1/TazzUvqQHCmv6bWeal9SA4U1/TazzUvqQHCmv6bWeal9SBeFFf02r81L6l7BPyDpPX9MrPNS+pedOvGScKK/ptX5qX1I5HCmv6bWeal9SA4U1/TazzUvqQHCmv6bWeal9SA4U1/TazzUvqQHCmv6bWeal9SA4U1/TazzUvqQHCmv6bWeal9SA4U1/TazzUvqQHCmv6bV+al9SDLhPXdMq/NS+pBxnIEQCAQCAQCAQbNDSOlkZGzNz3Bo7Tzry9orXyl1Ss2t4wl+O6u5aamdUGVrw0AuAjIA77/AEVfHyIvOohaycW1K7lE8NpvazRx/E4A9QU2W3jWZ/SDBTyyRH7eg9EcFgZCGtiYBuN2g7XWb71mY8l7ztt5sNcddKg1qYfFBiMjIWhrS1jtkbg4jOy0sc7hi5o1ZELKRCECIBAIBAIBAqBxA25AiAQCAQCAQCCb6s6QOndIRfZyb1ErP595jVYa3pmOJ90rgx+mDsOqWnlhf8m3XODqIlNy53uFFaDwB1Wy/Jc9+5WObbxx/wC1P02nnl/09D4EBsW5gqXGmPFo8ze1Ea2JdrFJ+r2be8NC08Xwxc/8nL0Z0XnrnERbIA95zjYDLcmTNFepe4ePbJ3BzSnQ6qoNkzNBY73ZGm7Sea/IV7W8WR3xzWUeXaMiAQCAQCBUDiBtyBEAgEAgEAgEFhatJAA7830CyfUZ1eG/6V/XK2q6oBop/wCVJ+wr3DO4ecmvcqL0AH/1b/4fqpvUf64VfS51llf+ERDZ3ndzqpx46XuVLz7rFBGJ1QP/ACf2ha+L+LCzd2TrU9F90TzvcVncmd5ohscOIrx9pRrgZfCZTbMPhPZxwL/NWsXVtKPI1MTLzyVaUCIBAIBAIFQOIG3IEQCAQCAQCAQWNqrjBLr/ABfQLJ9Qjd4bvpk6pK456YPppWW96N48Wld4oiIc57TuVAaBttVOB3gEeBUnqH9UIPTf7ZX9gjuKFU489L3KhRWtuHZxWf8AEI3eLGrWxfxYeb+Sa6p3bNMwZ73Hd+IrK5Fv8htcauuNG0h1tzA4TMOcw/8Ao1XcU7sociNVl53VxnEQCAQCAQKgcQNuQIgEAgEAgEAgsfVcbXPIXfQLH9Qn3w3vTY9i5cPnBFl7htupnr2pDAaX2WJ1LfhkeO4uv9VJzp+1CD0+ussrfw2pILOKbHlVLDaYaPIiJVPrthtXsk+OFvi0uH+Fs8ed1YPKrqyZ6sY9mmiy3tv43WXfVs9mxj/oq3NcY/2p/wDMhH9Sv4I90M3lT1Lz6rrPZxxFxs0Ek7gAST3BeT091M/BJIi02cCDzEEHwKExpgjwIBAqBxA25AiAQCAQCAQCCxdWLC7K9rP5uoLH9Rj3Q3vTP4Su2ipwBa+XULLvFTUOcuSZlUVdThmO1LOQ7Du27Wm695kfZiXPDnWeYWvhtGzZZa+XWo8OOJrCXNknylU+veG1RTW5Y3/uC0MMahmZ/daEw0Ei2adn5QFkVn7trNqK6xxVjrhN8Jf/ADIf3LTwfMaZPKjqXn5XGetLU5hwu6ZzQSTstNtw5bKhyctovFYa3CwxOObS7GvWgj+zQTAAPEhbkANoFpOfgp8XUqeeOtqVVhVIgECoHEDbkCIBAIBAIBAIJ9qwls5w/ED8lk+pdTWW36VPUr2w99wOxd47bM0Kt0uGxj5PxQRnwBH9qcuPsf8Arjhz/kLMwSW7B2KPjW6T8mupVnrxj2qmhHOHj+pqvRPtlmzG7wmejmFkQgHm7LLJx03MtfJk8YiHM1ws2cKePxw/vC0sFdWZfJt5VmXn4K6oQvrVtE2Omjb1XPac1jWv5ZZfRUp44I05GvasBipYx8b39wFvqr/HttlcqNahThVpRIgECoHEDbkCIFCCU6M6ET1jBI0tjYSQ0uObyN5DRyDnUOTPWnSzh41sncN7GNWVbAwvbszNAuQy+1bn2Tv7krmrJbjWruUKewgkEEEZEEWIPNZTbV5jTEo8Iglmr+o2ZXDqB+azfU6+yGr6Vb3yvrBZyQ3uVfjz1pd5Fd9oRrEwaf8A1SCpZG98RiDHPa0kMeC/I23e8FazRvDMKXHn70JtgjXCNt8jy3Cpcas1XeVq1twg2tOMuxHDm2yu4/MH6K/e2sVpUKxvLVYeGCzQOxVsM7Ws6Da9au1FEz45R/SCVdxd2Z/I6qpXC6cyTRsG9zgPmp8tvHHMq+Gvlkh6OwLDmMjaALWA/RY2Ou30F7+MdKa1tYh7TEHRg3bC1rB+YgOd8zbuWtgp41YfJv5XQpTKwQCBUDiBtyBEAgnWrbSEwyCFzuIfcvuBOZCoczFv3Q1PT8sR7ZXrR1DXtBHMosdotXpay0ms9/lB9YmgDKlrp4G7FQBcge7MByEfF1qzTJrqVHLhi3cKLkYQSCCCMiDvBHIre1CY0xR4lOr9l6n/AK/VZ/qM/bhpemR9yZX5hRsAqmCWjm+HejdcZrQ3EwzbR4z0wMDeZc+EQ685124mk+isdY+CW5ZJC4uaRuc0jNpHhmvL1maTH7eYreN4mW/TQFgAI3KKlPGE+S8XlUmviqu+mj6pH/oFa4/zMqXL/EI1qxwsy1QksSI8+oFRc28xXxhNwKRvyleVLIA0uOQA5VVx/pfz/G3mjSCr9rUzyb9qV57to2+S1qRqsMHJO7S566cBAIFQOIG3IEQCByGQtIcDYgggryYiYmJdUtNbRMLr1f6T+0Y3aOe49qxbVnBfU/EvoqXjkY+lkCVrm3urflE12qzSazpQ+t3AhBViZgsyYbR5hKN47xYqzgvuGfycWp3CAqeVVMNXQ+9efyrL9TnVIa/pUbvK5sNqdyz8OTUtTJj3DvU9R1rSpk6Z+TF2fbPmuoyblFOM7HLyKSLI5oesCupiJc7mFK68sKldPTOZG9zdh7btaTxtoG2XKu8Ps3Moc3ulMtWGjQpaJu2372S75Oq+5vcFBb333PwsU+3VjrQxIUdBI5lhJIREztd7x7gD8l7jxdmXLPg86OV38M2WKAQCBUDiBtyBEAgUIO3otiZhlGeRt4qpzMUXpv8AMNDgZ/C+vwvPRnEPaAXIWVhvMTqZbOakWr5Qw1lYH9pw+XZF3xj2rbbzs5keF1p4p1LK5Ebq86q6y080Bw8mMvzDnvs3raN5WN6neJnxbnpmOYp5LGippIs97ee+5ZkVmO2pX3dNuixyMmxcLjfmrWPL4/LzJxp0WfSmBpP3gPZmpfqflzXg3mPhv4VjjJs2Xy3ktIHipK5VfPxLU+Xepp7q3S8Sz8uNtuaHDNTfMK+zZjAGS58dO97Ulr4xG81PTg5Na6Rw63Gw+QKkxIORKqSplYiAQCBUDiBtyBEAgVHsFY6xBSe41JWdTtbegOI7TWm+fKvn+RWceR9Lxcn1MeloU0pLc8xbxHKFbxXnW0GbHG9KL030KlhqyYI3vp5XbUbmi4YSeNGbbrdavVzV8fllWwW8/jpYWjOBGONreK2wtc5m3MAOtYl95bblv01ipqHVxmhkfFsR23jazttN5QDyL21etJMGStbbs5uF0sVjEWbLwRcctucHlUWonpaz2t/Kvw1JqOOKR7i1rhdrGi2Zec11MTCSuS81jTYw/GCyURSR7AN7G/LzFeROu0eXF518tnca0gka9sUB457/ANVNTJP4OPwqWrNr/CSaJ426YOjlsJY7B2e/Lfkr2LJtk87i1xzuvxKRyG4VifhmRDzdrglLsUmB/hbE0dmwD+pKkw/CvnnvSEqVCEAgECoHEDbkCIBAIFCCZ6v6ohxbflWV6lT8tn0vJ+F24DPdu+4UHGvuNSucine2/UUJ96NxbfeN4PcVYyYJmOlWmWu9Whrw0tt5HcAFDXHMJ7ZIlzsdrnQRlzG7TtwGfjkuLe1Y4+OuSe3HwKmlfIJpBs7ycrXUEbidr/IvStPCrm1Ulnxuk9wzve53YbBd72kwViaTFfnTbrZY6mqY2OxawbT3jkPILri0IMeOaUmbz25VPRTPmkfF/CS3aPIvY6hcnLWlIrP5SrROD7PtF7ryPN3H6KXDn8emZzpjJ1CXCqBG9X4v5Qx5xah5i06rRNiFVIDcGQgHqbZv0VzHGqszLO7OCu0YQCAQKgcQNuQIgEAgAg7GjNd7KYHcDkq3Lx+dFzh5fC68dHcUY5osd+/tWNitNJ1Ldvq8bhL6aYELRpbcM/JSYk/7EHNS+KHzn8taopecZKC9E9Mv/Zmam4tgo7U6d0ye7e3I/wBFjDPZubttu48bnJuq0012uf8AJvvcGfsLIWuLGhrbHIc64lJGS2SY20dDWXge4/xSPPdeykiImE3PnV6xDvspwd4XtcW1G2TTm6VVf2WjnmDrbLDYHlc47IA7ypseOZtpXzZNVmXnCR5JJOZOZ7VsRDDmdywR4EAgECoHEDbkCIBAIBBk11s0nt7WdTtNdFcZNxxswc1kcvBqdw2eJyNxqVt4Hie20Z9nWq2HLMTpeyViYSannV/Hl2zsmNt7VwpupV9TU0+NczDuJatTHuVbJVYx220Jo7gtO45KrMLdbanbDCcMbFGGNvYEkX6zdS0p05zZvOdug1llL46hDM7VnrrxTZgjpwc5H7bh+Fm75lWOLWZnany51GlMq8zggEAgECoHEDbkCIBAIBAINijqDG4OC4yUi1dJMWTwss7RXGLgZ5dvKsHPimlm/hyxeFm4bVhwBv8ANS4sjzJXcO1C9XqzEqFqyeXcozU7FFaNpaS50zM1VtRbrY9T7lLSEd47LM6y8vO+iv7eedZ2LfaK+Sx4kdom93vHxur+CvjVm8m3lZEVOrBAIBAIFQOIG3IEQCAQCAQKEgdjAK8sda+RVXlYvOF3jZfHpaOjuL3tnYLCtE0tps1tFoTmir72zVrHmR5MW3YinBVyuTanfHosr7pNntatOZyit2nr0bY+y4rO3do24WmmkApaWSS/GtssHO85BdY4876hDln6dNy86TSFzi4m5JJJ5yeVa0RqNMW1tzs2vXgQCAQCBUDiBtyBEAgEAgEAgyabJ1L2JmEgwjG3st1Khn4tbS0cHITvBNJzlclZWTBNJ6adMsSnOG4y1zQbrmmfw+XV8Xk6Br78qnjkbcfQ1DIzXC6+puCKdtWapDQebeo5v3qEkV6mVHawNIzVzlrT91GSG/idyuWtxMHhXc/MsPmZ/O2o+ETKtqZEAgEAgECoHEDbkCIBAIBAIBAINillsVxeEuK2pSGhmtmNyz8tNtGlkuwjFdlZOXD20ceTp3YsazufkooiYTecN2LG2k2v4rrzmHvUojrB0mDYzDG/jvHGIPus/wAlaXB402nzszudyYrXxqq0lbTCIgEAgEAgECoHEDbkCIBAIBAIBAIFQdChrtnIqDJi2tY8v7d+jxJuWdu9UMnHlfpkh03V7QL3VX6E7S/VhzMQx/YHFJvyC6tYuHue4QZOV4x8orUzl7i5xJJ3krUrWKRqGVa83ncmV05CAQCAQCAQKgcQNlAiAQCAQCAQCAQKgUOPOmodRaYZmd3xHxXPhX9PfqW/bAldOZmZYo8CAQCAQCAQCBUGd0HrNAqAQCAQCAQCAQC8kC9h6F5HyBJ+QL14EAgEAgEAgEAgV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31749" name="AutoShape 4" descr="data:image/jpeg;base64,/9j/4AAQSkZJRgABAQAAAQABAAD/2wCEAAkGBxISERMSEhMSExIWFRITEhMVEBUWFhAQFxUWFxgSFRUYHSggGBolGxUVITEhJSkrLi4uFx8zODMtNygtLisBCgoKDg0OGxAQGi0lHR0tLS0tLS0tLS0tLS0tLS0tLS0tLS0tLS0tLS0tLS0tLS0tLS0tLS0tKy0tLS0tLS0tLf/AABEIALEAsQMBEQACEQEDEQH/xAAcAAABBAMBAAAAAAAAAAAAAAAAAQMGBwIEBQj/xABAEAABAwICBAsFBgUFAQAAAAABAAIDBBEFIQYHEjEWIkFRVGFxgZGU0hMyUqHBFCNicrGyQnOiwtEVJVOCsyT/xAAaAQEAAwEBAQAAAAAAAAAAAAAAAwQFAgEG/8QAKREBAAICAgEDBAICAwAAAAAAAAECAxEEIRIFIjETI0FRMjMkcRRhgf/aAAwDAQACEQMRAD8AqU6U1/TazzUvqQHCmv6bWeal9SA4U1/TazzUvqQHCmv6bWeal9SA4U1/TazzUvqQHCmv6bWeal9SA4U1/TazzUvqQHCmv6bWeal9SA4U1/TazzUvqQHCmv6bWeal9SBeFFf02r81L6l7BPyDpPX9MrPNS+pedOvGScKK/ptX5qX1I5HCmv6bWeal9SA4U1/TazzUvqQHCmv6bWeal9SA4U1/TazzUvqQHCmv6bWeal9SA4U1/TazzUvqQHCmv6bWeal9SA4U1/TazzUvqQHCmv6bV+al9SDLhPXdMq/NS+pBxnIEQCAQCAQCAQbNDSOlkZGzNz3Bo7Tzry9orXyl1Ss2t4wl+O6u5aamdUGVrw0AuAjIA77/AEVfHyIvOohaycW1K7lE8NpvazRx/E4A9QU2W3jWZ/SDBTyyRH7eg9EcFgZCGtiYBuN2g7XWb71mY8l7ztt5sNcddKg1qYfFBiMjIWhrS1jtkbg4jOy0sc7hi5o1ZELKRCECIBAIBAIBAqBxA25AiAQCAQCAQCCb6s6QOndIRfZyb1ErP595jVYa3pmOJ90rgx+mDsOqWnlhf8m3XODqIlNy53uFFaDwB1Wy/Jc9+5WObbxx/wC1P02nnl/09D4EBsW5gqXGmPFo8ze1Ea2JdrFJ+r2be8NC08Xwxc/8nL0Z0XnrnERbIA95zjYDLcmTNFepe4ePbJ3BzSnQ6qoNkzNBY73ZGm7Sea/IV7W8WR3xzWUeXaMiAQCAQCBUDiBtyBEAgEAgEAgEFhatJAA7830CyfUZ1eG/6V/XK2q6oBop/wCVJ+wr3DO4ecmvcqL0AH/1b/4fqpvUf64VfS51llf+ERDZ3ndzqpx46XuVLz7rFBGJ1QP/ACf2ha+L+LCzd2TrU9F90TzvcVncmd5ohscOIrx9pRrgZfCZTbMPhPZxwL/NWsXVtKPI1MTLzyVaUCIBAIBAIFQOIG3IEQCAQCAQCAQWNqrjBLr/ABfQLJ9Qjd4bvpk6pK456YPppWW96N48Wld4oiIc57TuVAaBttVOB3gEeBUnqH9UIPTf7ZX9gjuKFU489L3KhRWtuHZxWf8AEI3eLGrWxfxYeb+Sa6p3bNMwZ73Hd+IrK5Fv8htcauuNG0h1tzA4TMOcw/8Ao1XcU7sociNVl53VxnEQCAQCAQKgcQNuQIgEAgEAgEAgsfVcbXPIXfQLH9Qn3w3vTY9i5cPnBFl7htupnr2pDAaX2WJ1LfhkeO4uv9VJzp+1CD0+ussrfw2pILOKbHlVLDaYaPIiJVPrthtXsk+OFvi0uH+Fs8ed1YPKrqyZ6sY9mmiy3tv43WXfVs9mxj/oq3NcY/2p/wDMhH9Sv4I90M3lT1Lz6rrPZxxFxs0Ek7gAST3BeT091M/BJIi02cCDzEEHwKExpgjwIBAqBxA25AiAQCAQCAQCCxdWLC7K9rP5uoLH9Rj3Q3vTP4Su2ipwBa+XULLvFTUOcuSZlUVdThmO1LOQ7Du27Wm695kfZiXPDnWeYWvhtGzZZa+XWo8OOJrCXNknylU+veG1RTW5Y3/uC0MMahmZ/daEw0Ei2adn5QFkVn7trNqK6xxVjrhN8Jf/ADIf3LTwfMaZPKjqXn5XGetLU5hwu6ZzQSTstNtw5bKhyctovFYa3CwxOObS7GvWgj+zQTAAPEhbkANoFpOfgp8XUqeeOtqVVhVIgECoHEDbkCIBAIBAIBAIJ9qwls5w/ED8lk+pdTWW36VPUr2w99wOxd47bM0Kt0uGxj5PxQRnwBH9qcuPsf8Arjhz/kLMwSW7B2KPjW6T8mupVnrxj2qmhHOHj+pqvRPtlmzG7wmejmFkQgHm7LLJx03MtfJk8YiHM1ws2cKePxw/vC0sFdWZfJt5VmXn4K6oQvrVtE2Omjb1XPac1jWv5ZZfRUp44I05GvasBipYx8b39wFvqr/HttlcqNahThVpRIgECoHEDbkCIFCCU6M6ET1jBI0tjYSQ0uObyN5DRyDnUOTPWnSzh41sncN7GNWVbAwvbszNAuQy+1bn2Tv7krmrJbjWruUKewgkEEEZEEWIPNZTbV5jTEo8Iglmr+o2ZXDqB+azfU6+yGr6Vb3yvrBZyQ3uVfjz1pd5Fd9oRrEwaf8A1SCpZG98RiDHPa0kMeC/I23e8FazRvDMKXHn70JtgjXCNt8jy3Cpcas1XeVq1twg2tOMuxHDm2yu4/MH6K/e2sVpUKxvLVYeGCzQOxVsM7Ws6Da9au1FEz45R/SCVdxd2Z/I6qpXC6cyTRsG9zgPmp8tvHHMq+Gvlkh6OwLDmMjaALWA/RY2Ou30F7+MdKa1tYh7TEHRg3bC1rB+YgOd8zbuWtgp41YfJv5XQpTKwQCBUDiBtyBEAgnWrbSEwyCFzuIfcvuBOZCoczFv3Q1PT8sR7ZXrR1DXtBHMosdotXpay0ms9/lB9YmgDKlrp4G7FQBcge7MByEfF1qzTJrqVHLhi3cKLkYQSCCCMiDvBHIre1CY0xR4lOr9l6n/AK/VZ/qM/bhpemR9yZX5hRsAqmCWjm+HejdcZrQ3EwzbR4z0wMDeZc+EQ685124mk+isdY+CW5ZJC4uaRuc0jNpHhmvL1maTH7eYreN4mW/TQFgAI3KKlPGE+S8XlUmviqu+mj6pH/oFa4/zMqXL/EI1qxwsy1QksSI8+oFRc28xXxhNwKRvyleVLIA0uOQA5VVx/pfz/G3mjSCr9rUzyb9qV57to2+S1qRqsMHJO7S566cBAIFQOIG3IEQCByGQtIcDYgggryYiYmJdUtNbRMLr1f6T+0Y3aOe49qxbVnBfU/EvoqXjkY+lkCVrm3urflE12qzSazpQ+t3AhBViZgsyYbR5hKN47xYqzgvuGfycWp3CAqeVVMNXQ+9efyrL9TnVIa/pUbvK5sNqdyz8OTUtTJj3DvU9R1rSpk6Z+TF2fbPmuoyblFOM7HLyKSLI5oesCupiJc7mFK68sKldPTOZG9zdh7btaTxtoG2XKu8Ps3Moc3ulMtWGjQpaJu2372S75Oq+5vcFBb333PwsU+3VjrQxIUdBI5lhJIREztd7x7gD8l7jxdmXLPg86OV38M2WKAQCBUDiBtyBEAgUIO3otiZhlGeRt4qpzMUXpv8AMNDgZ/C+vwvPRnEPaAXIWVhvMTqZbOakWr5Qw1lYH9pw+XZF3xj2rbbzs5keF1p4p1LK5Ebq86q6y080Bw8mMvzDnvs3raN5WN6neJnxbnpmOYp5LGippIs97ee+5ZkVmO2pX3dNuixyMmxcLjfmrWPL4/LzJxp0WfSmBpP3gPZmpfqflzXg3mPhv4VjjJs2Xy3ktIHipK5VfPxLU+Xepp7q3S8Sz8uNtuaHDNTfMK+zZjAGS58dO97Ulr4xG81PTg5Na6Rw63Gw+QKkxIORKqSplYiAQCBUDiBtyBEAgVHsFY6xBSe41JWdTtbegOI7TWm+fKvn+RWceR9Lxcn1MeloU0pLc8xbxHKFbxXnW0GbHG9KL030KlhqyYI3vp5XbUbmi4YSeNGbbrdavVzV8fllWwW8/jpYWjOBGONreK2wtc5m3MAOtYl95bblv01ipqHVxmhkfFsR23jazttN5QDyL21etJMGStbbs5uF0sVjEWbLwRcctucHlUWonpaz2t/Kvw1JqOOKR7i1rhdrGi2Zec11MTCSuS81jTYw/GCyURSR7AN7G/LzFeROu0eXF518tnca0gka9sUB457/ANVNTJP4OPwqWrNr/CSaJ426YOjlsJY7B2e/Lfkr2LJtk87i1xzuvxKRyG4VifhmRDzdrglLsUmB/hbE0dmwD+pKkw/CvnnvSEqVCEAgECoHEDbkCIBAIFCCZ6v6ohxbflWV6lT8tn0vJ+F24DPdu+4UHGvuNSucine2/UUJ96NxbfeN4PcVYyYJmOlWmWu9Whrw0tt5HcAFDXHMJ7ZIlzsdrnQRlzG7TtwGfjkuLe1Y4+OuSe3HwKmlfIJpBs7ycrXUEbidr/IvStPCrm1Ulnxuk9wzve53YbBd72kwViaTFfnTbrZY6mqY2OxawbT3jkPILri0IMeOaUmbz25VPRTPmkfF/CS3aPIvY6hcnLWlIrP5SrROD7PtF7ryPN3H6KXDn8emZzpjJ1CXCqBG9X4v5Qx5xah5i06rRNiFVIDcGQgHqbZv0VzHGqszLO7OCu0YQCAQKgcQNuQIgEAgAg7GjNd7KYHcDkq3Lx+dFzh5fC68dHcUY5osd+/tWNitNJ1Ldvq8bhL6aYELRpbcM/JSYk/7EHNS+KHzn8taopecZKC9E9Mv/Zmam4tgo7U6d0ye7e3I/wBFjDPZubttu48bnJuq0012uf8AJvvcGfsLIWuLGhrbHIc64lJGS2SY20dDWXge4/xSPPdeykiImE3PnV6xDvspwd4XtcW1G2TTm6VVf2WjnmDrbLDYHlc47IA7ypseOZtpXzZNVmXnCR5JJOZOZ7VsRDDmdywR4EAgECoHEDbkCIBAIBBk11s0nt7WdTtNdFcZNxxswc1kcvBqdw2eJyNxqVt4Hie20Z9nWq2HLMTpeyViYSannV/Hl2zsmNt7VwpupV9TU0+NczDuJatTHuVbJVYx220Jo7gtO45KrMLdbanbDCcMbFGGNvYEkX6zdS0p05zZvOdug1llL46hDM7VnrrxTZgjpwc5H7bh+Fm75lWOLWZnany51GlMq8zggEAgECoHEDbkCIBAIBAINijqDG4OC4yUi1dJMWTwss7RXGLgZ5dvKsHPimlm/hyxeFm4bVhwBv8ANS4sjzJXcO1C9XqzEqFqyeXcozU7FFaNpaS50zM1VtRbrY9T7lLSEd47LM6y8vO+iv7eedZ2LfaK+Sx4kdom93vHxur+CvjVm8m3lZEVOrBAIBAIFQOIG3IEQCAQCAQKEgdjAK8sda+RVXlYvOF3jZfHpaOjuL3tnYLCtE0tps1tFoTmir72zVrHmR5MW3YinBVyuTanfHosr7pNntatOZyit2nr0bY+y4rO3do24WmmkApaWSS/GtssHO85BdY4876hDln6dNy86TSFzi4m5JJJ5yeVa0RqNMW1tzs2vXgQCAQCBUDiBtyBEAgEAgEAgyabJ1L2JmEgwjG3st1Khn4tbS0cHITvBNJzlclZWTBNJ6adMsSnOG4y1zQbrmmfw+XV8Xk6Br78qnjkbcfQ1DIzXC6+puCKdtWapDQebeo5v3qEkV6mVHawNIzVzlrT91GSG/idyuWtxMHhXc/MsPmZ/O2o+ETKtqZEAgEAgECoHEDbkCIBAIBAIBAINillsVxeEuK2pSGhmtmNyz8tNtGlkuwjFdlZOXD20ceTp3YsazufkooiYTecN2LG2k2v4rrzmHvUojrB0mDYzDG/jvHGIPus/wAlaXB402nzszudyYrXxqq0lbTCIgEAgEAgECoHEDbkCIBAIBAIBAIFQdChrtnIqDJi2tY8v7d+jxJuWdu9UMnHlfpkh03V7QL3VX6E7S/VhzMQx/YHFJvyC6tYuHue4QZOV4x8orUzl7i5xJJ3krUrWKRqGVa83ncmV05CAQCAQCAQKgcQNlAiAQCAQCAQCAQKgUOPOmodRaYZmd3xHxXPhX9PfqW/bAldOZmZYo8CAQCAQCAQCBUGd0HrNAqAQCAQCAQCAQC8kC9h6F5HyBJ+QL14EAgEAgEAgEAgVB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pic>
        <p:nvPicPr>
          <p:cNvPr id="31750" name="Picture 6" descr="http://chto-eto-takoe.ru/uryaimg/e9033abf7930ec609a0cc84fe39d4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2349501"/>
            <a:ext cx="37433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70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33480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3.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 Магия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 — вера в то, что человек обладает сверхъестественной силой, которая проявляется в магических обрядах.</a:t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Магия представляет собой возникшую у первобытных людей веру в возможность воздействовать на какие-либо естественные явления путем определенных символических действий (заговоров, заклинаний и т. д.).</a:t>
            </a:r>
            <a:br>
              <a:rPr lang="ru-RU" sz="2400" dirty="0">
                <a:solidFill>
                  <a:schemeClr val="bg2">
                    <a:lumMod val="10000"/>
                  </a:schemeClr>
                </a:solidFill>
              </a:rPr>
            </a:br>
            <a:endParaRPr lang="ru-RU" sz="2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2771" name="Picture 3" descr="http://www.syl.ru/misc/i/ai/72043/879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3284539"/>
            <a:ext cx="4752975" cy="31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182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Содержимое 1"/>
          <p:cNvSpPr>
            <a:spLocks noGrp="1"/>
          </p:cNvSpPr>
          <p:nvPr>
            <p:ph idx="1"/>
          </p:nvPr>
        </p:nvSpPr>
        <p:spPr>
          <a:xfrm>
            <a:off x="2395539" y="2674939"/>
            <a:ext cx="3195637" cy="3451225"/>
          </a:xfrm>
        </p:spPr>
        <p:txBody>
          <a:bodyPr/>
          <a:lstStyle/>
          <a:p>
            <a:pPr eaLnBrk="1" hangingPunct="1"/>
            <a:r>
              <a:rPr lang="ru-RU" altLang="ru-RU" smtClean="0"/>
              <a:t>контактная ;</a:t>
            </a:r>
          </a:p>
          <a:p>
            <a:pPr eaLnBrk="1" hangingPunct="1"/>
            <a:r>
              <a:rPr lang="ru-RU" altLang="ru-RU" smtClean="0"/>
              <a:t>парциальная;</a:t>
            </a:r>
          </a:p>
          <a:p>
            <a:pPr eaLnBrk="1" hangingPunct="1"/>
            <a:r>
              <a:rPr lang="ru-RU" altLang="ru-RU" smtClean="0"/>
              <a:t>имитативная.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dirty="0" smtClean="0"/>
              <a:t>Виды магии </a:t>
            </a:r>
            <a:r>
              <a:rPr lang="ru-RU" b="1" dirty="0" smtClean="0"/>
              <a:t>по методам воздействия:</a:t>
            </a:r>
            <a:endParaRPr lang="ru-RU" dirty="0"/>
          </a:p>
        </p:txBody>
      </p:sp>
      <p:pic>
        <p:nvPicPr>
          <p:cNvPr id="33796" name="Picture 2" descr="https://sites.google.com/site/naslatporcuimagiavudu/_/rsrc/1435126019848/home/kakie-byvaut-magiceskie-kukly-kak-samostoatelno-izgotovit-kuklu-dla-cernoj-ili-beloj-magii-kak-i-iz-cego-delaut-kukol-magi-i-kolduny-kak-rabotat-s-kukloj-magiceskie-obrady-ritualy/21%20%D0%BA%D1%83%D0%BA%D0%BB%D0%B0%20%D0%BC%D0%B0%D0%B3%D0%B8%D1%8F%206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697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4" descr="http://img0.liveinternet.ru/images/attach/c/0/37/892/37892213_kartin_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9" y="4054476"/>
            <a:ext cx="28797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331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Содержимое 1"/>
          <p:cNvSpPr>
            <a:spLocks noGrp="1"/>
          </p:cNvSpPr>
          <p:nvPr>
            <p:ph idx="1"/>
          </p:nvPr>
        </p:nvSpPr>
        <p:spPr>
          <a:xfrm>
            <a:off x="1919288" y="1989138"/>
            <a:ext cx="8291512" cy="4106862"/>
          </a:xfrm>
        </p:spPr>
        <p:txBody>
          <a:bodyPr/>
          <a:lstStyle/>
          <a:p>
            <a:pPr eaLnBrk="1" hangingPunct="1"/>
            <a:r>
              <a:rPr lang="ru-RU" altLang="ru-RU" smtClean="0"/>
              <a:t>вредоносная;</a:t>
            </a:r>
          </a:p>
          <a:p>
            <a:pPr eaLnBrk="1" hangingPunct="1"/>
            <a:r>
              <a:rPr lang="ru-RU" altLang="ru-RU" smtClean="0"/>
              <a:t>военная;</a:t>
            </a:r>
          </a:p>
          <a:p>
            <a:pPr eaLnBrk="1" hangingPunct="1"/>
            <a:r>
              <a:rPr lang="ru-RU" altLang="ru-RU" smtClean="0"/>
              <a:t>любовная;</a:t>
            </a:r>
          </a:p>
          <a:p>
            <a:pPr eaLnBrk="1" hangingPunct="1"/>
            <a:r>
              <a:rPr lang="ru-RU" altLang="ru-RU" smtClean="0"/>
              <a:t>лечебная;</a:t>
            </a:r>
          </a:p>
          <a:p>
            <a:pPr eaLnBrk="1" hangingPunct="1"/>
            <a:r>
              <a:rPr lang="ru-RU" altLang="ru-RU" smtClean="0"/>
              <a:t>промысловая;</a:t>
            </a:r>
          </a:p>
          <a:p>
            <a:pPr eaLnBrk="1" hangingPunct="1"/>
            <a:r>
              <a:rPr lang="ru-RU" altLang="ru-RU" smtClean="0"/>
              <a:t>метеорологическая.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333375"/>
            <a:ext cx="8229600" cy="172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Виды магии </a:t>
            </a:r>
            <a:r>
              <a:rPr lang="ru-RU" b="1" dirty="0" smtClean="0"/>
              <a:t>по социальной направленности</a:t>
            </a:r>
            <a:r>
              <a:rPr lang="ru-RU" dirty="0" smtClean="0"/>
              <a:t> и целям воздействия:</a:t>
            </a:r>
            <a:endParaRPr lang="ru-RU" dirty="0"/>
          </a:p>
        </p:txBody>
      </p:sp>
      <p:pic>
        <p:nvPicPr>
          <p:cNvPr id="34820" name="Picture 2" descr="http://hippocrat.net/wp-content/uploads/2013/02/bpf-3-6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1" y="1989138"/>
            <a:ext cx="49006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88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Содержимое 1"/>
          <p:cNvSpPr>
            <a:spLocks noGrp="1"/>
          </p:cNvSpPr>
          <p:nvPr>
            <p:ph idx="1"/>
          </p:nvPr>
        </p:nvSpPr>
        <p:spPr>
          <a:xfrm>
            <a:off x="1981200" y="1524000"/>
            <a:ext cx="4978400" cy="44259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ru-RU" altLang="ru-RU" b="1" smtClean="0"/>
              <a:t>Фетишизм</a:t>
            </a:r>
            <a:r>
              <a:rPr lang="ru-RU" altLang="ru-RU" smtClean="0"/>
              <a:t> — вера в то, что определенный предмет обладает сверхъестественно силой.</a:t>
            </a:r>
          </a:p>
          <a:p>
            <a:pPr eaLnBrk="1" hangingPunct="1"/>
            <a:r>
              <a:rPr lang="ru-RU" altLang="ru-RU" smtClean="0"/>
              <a:t>Фетишем мог стать любой предмет, поразивший воображение человека: камень необычной формы, кусок дерева, череп животного, металлическое или глиняное изделие.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3584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4. Фетишизм</a:t>
            </a:r>
          </a:p>
        </p:txBody>
      </p:sp>
      <p:pic>
        <p:nvPicPr>
          <p:cNvPr id="35844" name="Picture 2" descr="http://4.bp.blogspot.com/-KdqwW1PTdMk/UZ3S_4jGMiI/AAAAAAAAAJY/NXOwfA-b8j8/s1600/74038900_1233085027_78bronzef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141663"/>
            <a:ext cx="316865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4923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81200" y="1125539"/>
            <a:ext cx="8147050" cy="2232025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b="1" dirty="0" smtClean="0"/>
              <a:t>Анимизм</a:t>
            </a:r>
            <a:r>
              <a:rPr lang="ru-RU" dirty="0" smtClean="0"/>
              <a:t> — вера в существование души и духов.</a:t>
            </a:r>
          </a:p>
          <a:p>
            <a:pPr eaLnBrk="1" hangingPunct="1">
              <a:defRPr/>
            </a:pPr>
            <a:r>
              <a:rPr lang="ru-RU" dirty="0" smtClean="0"/>
              <a:t>Находясь на достаточно низком уровне развития, примитивные люди старались найти защиту от различных болезней, природных катаклизмов, наделяя природу и окружающие предметы, от которых зависело существование, сверхъестественными силами и поклоняясь им, олицетворяя их как духов этих объектов.</a:t>
            </a:r>
          </a:p>
          <a:p>
            <a:pPr eaLnBrk="1" hangingPunct="1">
              <a:defRPr/>
            </a:pPr>
            <a:endParaRPr lang="ru-RU" dirty="0"/>
          </a:p>
        </p:txBody>
      </p:sp>
      <p:sp>
        <p:nvSpPr>
          <p:cNvPr id="36867" name="Заголовок 2"/>
          <p:cNvSpPr>
            <a:spLocks noGrp="1"/>
          </p:cNvSpPr>
          <p:nvPr>
            <p:ph type="title"/>
          </p:nvPr>
        </p:nvSpPr>
        <p:spPr>
          <a:xfrm>
            <a:off x="1919288" y="-171450"/>
            <a:ext cx="8229600" cy="1219200"/>
          </a:xfrm>
        </p:spPr>
        <p:txBody>
          <a:bodyPr/>
          <a:lstStyle/>
          <a:p>
            <a:pPr eaLnBrk="1" hangingPunct="1"/>
            <a:r>
              <a:rPr lang="ru-RU" altLang="ru-RU" smtClean="0"/>
              <a:t>5.  Анимизм</a:t>
            </a:r>
          </a:p>
        </p:txBody>
      </p:sp>
      <p:pic>
        <p:nvPicPr>
          <p:cNvPr id="36868" name="Picture 4" descr="http://www.varvar.ru/arhiv/gallery/renessans/garofalo/images/pagan_sacrifi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9" y="3213100"/>
            <a:ext cx="4700587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59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640013" y="1557339"/>
            <a:ext cx="6985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800" b="1">
                <a:solidFill>
                  <a:srgbClr val="FFFFFF"/>
                </a:solidFill>
                <a:latin typeface="Arial" panose="020B0604020202020204" pitchFamily="34" charset="0"/>
              </a:rPr>
              <a:t>Теории возникновения религии</a:t>
            </a:r>
          </a:p>
        </p:txBody>
      </p:sp>
    </p:spTree>
    <p:extLst>
      <p:ext uri="{BB962C8B-B14F-4D97-AF65-F5344CB8AC3E}">
        <p14:creationId xmlns:p14="http://schemas.microsoft.com/office/powerpoint/2010/main" val="547709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Содержимое 1"/>
          <p:cNvSpPr>
            <a:spLocks noGrp="1"/>
          </p:cNvSpPr>
          <p:nvPr>
            <p:ph idx="1"/>
          </p:nvPr>
        </p:nvSpPr>
        <p:spPr>
          <a:xfrm>
            <a:off x="1847850" y="1484314"/>
            <a:ext cx="4787900" cy="4537075"/>
          </a:xfrm>
        </p:spPr>
        <p:txBody>
          <a:bodyPr/>
          <a:lstStyle/>
          <a:p>
            <a:pPr eaLnBrk="1" hangingPunct="1"/>
            <a:r>
              <a:rPr lang="ru-RU" altLang="ru-RU" b="1" smtClean="0"/>
              <a:t>Шаманизм</a:t>
            </a:r>
            <a:r>
              <a:rPr lang="ru-RU" altLang="ru-RU" smtClean="0"/>
              <a:t> — вера в то, что отдельный человек (шаман) обладает сверхъестественными способностями.</a:t>
            </a:r>
          </a:p>
          <a:p>
            <a:pPr eaLnBrk="1" hangingPunct="1"/>
            <a:r>
              <a:rPr lang="ru-RU" altLang="ru-RU" smtClean="0"/>
              <a:t>Шаманизм возникает на более позднем этапе развития, когда появляются люди, обладающие особым социальным статусом. 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3789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6. Шаманизм</a:t>
            </a:r>
          </a:p>
        </p:txBody>
      </p:sp>
      <p:pic>
        <p:nvPicPr>
          <p:cNvPr id="37892" name="Picture 2" descr="http://pribaikal.ru/typo3temp/pics/f25d4a485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620714"/>
            <a:ext cx="339090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2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Содержимое 1"/>
          <p:cNvSpPr>
            <a:spLocks noGrp="1"/>
          </p:cNvSpPr>
          <p:nvPr>
            <p:ph idx="1"/>
          </p:nvPr>
        </p:nvSpPr>
        <p:spPr>
          <a:xfrm>
            <a:off x="1919288" y="188914"/>
            <a:ext cx="8229600" cy="3240087"/>
          </a:xfrm>
        </p:spPr>
        <p:txBody>
          <a:bodyPr/>
          <a:lstStyle/>
          <a:p>
            <a:pPr eaLnBrk="1" hangingPunct="1"/>
            <a:r>
              <a:rPr lang="ru-RU" altLang="ru-RU" smtClean="0"/>
              <a:t>Шаманы были хранителями информации, имеющей большое значение для данного рода или племени. Шаман совершал ритуал, который назывался камлание (ритуал с плясками, песнями, во время которых шаман общался с духами). Во время камлания шаман якобы получал указания от духов о способах решения проблемы или лечения больных.</a:t>
            </a:r>
          </a:p>
          <a:p>
            <a:pPr eaLnBrk="1" hangingPunct="1"/>
            <a:endParaRPr lang="ru-RU" altLang="ru-RU" smtClean="0"/>
          </a:p>
        </p:txBody>
      </p:sp>
      <p:sp>
        <p:nvSpPr>
          <p:cNvPr id="3891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8916" name="Picture 2" descr="https://pp.vk.me/c629218/v629218070/995c/KbQtX5LnZ_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852739"/>
            <a:ext cx="5545138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35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27576" y="5084763"/>
            <a:ext cx="5641975" cy="11430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1600200"/>
            <a:ext cx="7772400" cy="17795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/>
              <a:t>ЕЗИДИЗМ И РЕЛИГИОЗНЫЕ ПРЕДСТАВЛЕНИЯ ЕЗИДОВ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4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1" y="17463"/>
            <a:ext cx="4284663" cy="42037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ru-RU" dirty="0" err="1"/>
              <a:t>Езидизм</a:t>
            </a:r>
            <a:r>
              <a:rPr lang="ru-RU" dirty="0"/>
              <a:t> - одно из вероисповеданий, встречающееся среди курдов - с давних времен привлекал к себе особое внимание. Многие путешественники, проезжавшие по территории проживания курдов-</a:t>
            </a:r>
            <a:r>
              <a:rPr lang="ru-RU" dirty="0" err="1"/>
              <a:t>езидов</a:t>
            </a:r>
            <a:r>
              <a:rPr lang="ru-RU" dirty="0"/>
              <a:t>, рассказывали о </a:t>
            </a:r>
            <a:r>
              <a:rPr lang="ru-RU" dirty="0" err="1"/>
              <a:t>езидах</a:t>
            </a:r>
            <a:r>
              <a:rPr lang="ru-RU" dirty="0"/>
              <a:t>, но в основном об их нравах и обычаях. Что же касается самой сущности </a:t>
            </a:r>
            <a:r>
              <a:rPr lang="ru-RU" dirty="0" err="1"/>
              <a:t>езидской</a:t>
            </a:r>
            <a:r>
              <a:rPr lang="ru-RU" dirty="0"/>
              <a:t> религии, то почти всегда она оставалась для европейцев недосягаемой тайной. Объясняется это во многом тем, что большинство приверженцев этой религии скрывали своё вероисповедание от иноверцев.</a:t>
            </a:r>
          </a:p>
        </p:txBody>
      </p:sp>
    </p:spTree>
    <p:extLst>
      <p:ext uri="{BB962C8B-B14F-4D97-AF65-F5344CB8AC3E}">
        <p14:creationId xmlns:p14="http://schemas.microsoft.com/office/powerpoint/2010/main" val="349840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2638" y="188914"/>
            <a:ext cx="8229600" cy="3240087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/>
                </a:solidFill>
              </a:rPr>
              <a:t>Огромное значение для изучения и описания </a:t>
            </a:r>
            <a:r>
              <a:rPr lang="ru-RU" dirty="0" err="1">
                <a:solidFill>
                  <a:schemeClr val="bg1"/>
                </a:solidFill>
              </a:rPr>
              <a:t>езидизма</a:t>
            </a:r>
            <a:r>
              <a:rPr lang="ru-RU" dirty="0">
                <a:solidFill>
                  <a:schemeClr val="bg1"/>
                </a:solidFill>
              </a:rPr>
              <a:t> имеют так называемые </a:t>
            </a:r>
            <a:r>
              <a:rPr lang="ru-RU" dirty="0" err="1">
                <a:solidFill>
                  <a:schemeClr val="bg1"/>
                </a:solidFill>
              </a:rPr>
              <a:t>кавлы</a:t>
            </a:r>
            <a:r>
              <a:rPr lang="ru-RU" dirty="0">
                <a:solidFill>
                  <a:schemeClr val="bg1"/>
                </a:solidFill>
              </a:rPr>
              <a:t> и бейты. </a:t>
            </a:r>
            <a:r>
              <a:rPr lang="ru-RU" dirty="0" err="1">
                <a:solidFill>
                  <a:schemeClr val="bg1"/>
                </a:solidFill>
              </a:rPr>
              <a:t>Кавлы</a:t>
            </a:r>
            <a:r>
              <a:rPr lang="ru-RU" dirty="0">
                <a:solidFill>
                  <a:schemeClr val="bg1"/>
                </a:solidFill>
              </a:rPr>
              <a:t> - гимны, часть </a:t>
            </a:r>
            <a:r>
              <a:rPr lang="ru-RU" dirty="0"/>
              <a:t>религиозного учения, </a:t>
            </a:r>
            <a:r>
              <a:rPr lang="ru-RU" dirty="0">
                <a:solidFill>
                  <a:schemeClr val="bg1"/>
                </a:solidFill>
              </a:rPr>
              <a:t>бейты – песенные отрывки из </a:t>
            </a:r>
            <a:r>
              <a:rPr lang="ru-RU" dirty="0"/>
              <a:t>мифологических поэм. Они представляют собой богатейший материал для изучения религии </a:t>
            </a:r>
            <a:r>
              <a:rPr lang="ru-RU" dirty="0" err="1"/>
              <a:t>езидов</a:t>
            </a:r>
            <a:r>
              <a:rPr lang="ru-RU" dirty="0"/>
              <a:t>. Охарактеризовать представления </a:t>
            </a:r>
            <a:r>
              <a:rPr lang="ru-RU" dirty="0" err="1"/>
              <a:t>езидов</a:t>
            </a:r>
            <a:r>
              <a:rPr lang="ru-RU" dirty="0"/>
              <a:t> о Боге достаточно сложно. Ясно одно: </a:t>
            </a:r>
            <a:r>
              <a:rPr lang="ru-RU" dirty="0" err="1"/>
              <a:t>езидизм</a:t>
            </a:r>
            <a:r>
              <a:rPr lang="ru-RU" dirty="0"/>
              <a:t> - это монотеистическая религия. Некоторые учёные утверждают, что у </a:t>
            </a:r>
            <a:r>
              <a:rPr lang="ru-RU" dirty="0" err="1"/>
              <a:t>езидов</a:t>
            </a:r>
            <a:r>
              <a:rPr lang="ru-RU" dirty="0"/>
              <a:t> нет определённых молитв и жертвоприношений непосредственно Богу. На самом деле они есть, но их немного.</a:t>
            </a:r>
          </a:p>
        </p:txBody>
      </p:sp>
    </p:spTree>
    <p:extLst>
      <p:ext uri="{BB962C8B-B14F-4D97-AF65-F5344CB8AC3E}">
        <p14:creationId xmlns:p14="http://schemas.microsoft.com/office/powerpoint/2010/main" val="3532941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301" y="4108450"/>
            <a:ext cx="5122863" cy="27813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езидизме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совершенно определённо указано, что Бог только Творец вселенной. Правление миром предоставляется семи ангелам, созданным им. В этой религии Творец представляет всемогущего создателя мира, совершенно устранившегося от него и от его дел.</a:t>
            </a:r>
          </a:p>
        </p:txBody>
      </p:sp>
    </p:spTree>
    <p:extLst>
      <p:ext uri="{BB962C8B-B14F-4D97-AF65-F5344CB8AC3E}">
        <p14:creationId xmlns:p14="http://schemas.microsoft.com/office/powerpoint/2010/main" val="85881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9" y="1989138"/>
            <a:ext cx="49244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60350"/>
            <a:ext cx="8229600" cy="230505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Важное положение в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езидизме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занимает образ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Мелек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-Тауза. С ним связаны наиболее противоречивые сведения. Некоторые авторы считают, что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Мелек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-Тауз - олицетворение зла, 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езиды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- поклонники дьявола. Однако эти вымыслы не имеют ничего общего с представлениями самих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езидов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об этом божестве.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Мелек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-Тауз был первым из семи ангелов, созданных Богом. </a:t>
            </a:r>
          </a:p>
        </p:txBody>
      </p:sp>
      <p:pic>
        <p:nvPicPr>
          <p:cNvPr id="4403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3716338"/>
            <a:ext cx="2087562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670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481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3357564"/>
            <a:ext cx="5033963" cy="352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1539" y="6351"/>
            <a:ext cx="4359275" cy="30702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Главная отличительная черта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езидизма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от других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религий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– это то, что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езидом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можно только родиться, принять эту религию нельзя. Всё их общество основано на кастово-теократическом принципе деления.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4825" y="4437064"/>
            <a:ext cx="3816350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Существуют три касты, две из которых составляют духовенство (шейхи и пиры) и одна - мирян (мюридов). Функции и обязанности как духовенства, так и мирян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наследственны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 Благодаря своей консервативности и замкнутости </a:t>
            </a:r>
            <a:r>
              <a:rPr lang="ru-RU" sz="16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езидской</a:t>
            </a:r>
            <a:r>
              <a:rPr lang="ru-RU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общине удалось донести эту систему до сегодняшнего дня.</a:t>
            </a:r>
          </a:p>
        </p:txBody>
      </p:sp>
    </p:spTree>
    <p:extLst>
      <p:ext uri="{BB962C8B-B14F-4D97-AF65-F5344CB8AC3E}">
        <p14:creationId xmlns:p14="http://schemas.microsoft.com/office/powerpoint/2010/main" val="323407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200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9726" y="692151"/>
            <a:ext cx="3827463" cy="576421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вероучении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езидов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существует множество предписаний, каждый правоверный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должен придерживаться их и руководствоваться ими в своей повседневной жизни. Это вызвано главным образом заботой о сохранении чистоты религии. Существуют некоторые пищевые запреты. Ношение синего цвета категорически запрещено. Также имеется ряд табу, связанных с огнём, водой и землёй.</a:t>
            </a:r>
          </a:p>
        </p:txBody>
      </p:sp>
    </p:spTree>
    <p:extLst>
      <p:ext uri="{BB962C8B-B14F-4D97-AF65-F5344CB8AC3E}">
        <p14:creationId xmlns:p14="http://schemas.microsoft.com/office/powerpoint/2010/main" val="3556869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2" y="1588"/>
            <a:ext cx="91582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3025" y="0"/>
            <a:ext cx="4738688" cy="45720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ru-RU" dirty="0" err="1"/>
              <a:t>Езидская</a:t>
            </a:r>
            <a:r>
              <a:rPr lang="ru-RU" dirty="0"/>
              <a:t> вера не отрицает других религий, с уважением относится ко всем религиям и народам, всех людей рассматривает одинаково, ибо они созданы одним Богом. </a:t>
            </a:r>
            <a:r>
              <a:rPr lang="ru-RU" dirty="0" smtClean="0"/>
              <a:t>Каждый </a:t>
            </a:r>
            <a:r>
              <a:rPr lang="ru-RU" dirty="0" err="1"/>
              <a:t>езид</a:t>
            </a:r>
            <a:r>
              <a:rPr lang="ru-RU" dirty="0"/>
              <a:t> обязан за свою жизнь придерживаться трех основных требований:</a:t>
            </a:r>
          </a:p>
          <a:p>
            <a:pPr eaLnBrk="1" hangingPunct="1">
              <a:defRPr/>
            </a:pPr>
            <a:r>
              <a:rPr lang="ru-RU" dirty="0"/>
              <a:t>1) мудрая мысль; </a:t>
            </a:r>
            <a:br>
              <a:rPr lang="ru-RU" dirty="0"/>
            </a:br>
            <a:r>
              <a:rPr lang="ru-RU" dirty="0"/>
              <a:t>2) умное слово; </a:t>
            </a:r>
            <a:br>
              <a:rPr lang="ru-RU" dirty="0"/>
            </a:br>
            <a:r>
              <a:rPr lang="ru-RU" dirty="0"/>
              <a:t>3) доброе дело</a:t>
            </a:r>
          </a:p>
          <a:p>
            <a:pPr eaLnBrk="1" hangingPunct="1">
              <a:defRPr/>
            </a:pPr>
            <a:r>
              <a:rPr lang="ru-RU" dirty="0"/>
              <a:t>Если другие религии обещают, что человеку достаточно перед смертью покаяться в своих грехах и он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попадает в </a:t>
            </a:r>
            <a:r>
              <a:rPr lang="ru-RU" dirty="0"/>
              <a:t>рай, то по </a:t>
            </a:r>
            <a:r>
              <a:rPr lang="ru-RU" dirty="0" err="1"/>
              <a:t>езидской</a:t>
            </a:r>
            <a:r>
              <a:rPr lang="ru-RU" dirty="0"/>
              <a:t> религии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человек всю </a:t>
            </a:r>
            <a:r>
              <a:rPr lang="ru-RU" dirty="0"/>
              <a:t>свою земную жизнь должен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провести</a:t>
            </a:r>
            <a:r>
              <a:rPr lang="ru-RU" dirty="0"/>
              <a:t> так, чтобы его добрые поступки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намного</a:t>
            </a:r>
            <a:r>
              <a:rPr lang="ru-RU" dirty="0"/>
              <a:t> превосходили его же проступки.</a:t>
            </a:r>
          </a:p>
          <a:p>
            <a:pPr eaLnBrk="1" hangingPunct="1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874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1267" name="AutoShape 2" descr="Папирус"/>
          <p:cNvSpPr>
            <a:spLocks noChangeArrowheads="1"/>
          </p:cNvSpPr>
          <p:nvPr/>
        </p:nvSpPr>
        <p:spPr bwMode="auto">
          <a:xfrm>
            <a:off x="1973264" y="933450"/>
            <a:ext cx="2212975" cy="609600"/>
          </a:xfrm>
          <a:prstGeom prst="beve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1268" name="AutoShape 3"/>
          <p:cNvSpPr>
            <a:spLocks noChangeArrowheads="1"/>
          </p:cNvSpPr>
          <p:nvPr/>
        </p:nvSpPr>
        <p:spPr bwMode="auto">
          <a:xfrm>
            <a:off x="6465889" y="933450"/>
            <a:ext cx="2212975" cy="609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011364" y="254000"/>
            <a:ext cx="8137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КОНЦЕПЦИИ ВОЗНИКНОВЕНИЯ РЕЛИГИИ</a:t>
            </a:r>
          </a:p>
        </p:txBody>
      </p:sp>
      <p:sp>
        <p:nvSpPr>
          <p:cNvPr id="11270" name="Text Box 6" descr="Папирус"/>
          <p:cNvSpPr txBox="1">
            <a:spLocks noChangeArrowheads="1"/>
          </p:cNvSpPr>
          <p:nvPr/>
        </p:nvSpPr>
        <p:spPr bwMode="auto">
          <a:xfrm>
            <a:off x="1665289" y="1844676"/>
            <a:ext cx="2808287" cy="12922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/>
              <a:t>ТЕОЛОГИЧЕСКАЯ                </a:t>
            </a:r>
            <a:r>
              <a:rPr lang="ru-RU" altLang="ru-RU" sz="1600"/>
              <a:t>Религия, как и человек была создана Богом, который дал людям знания о себе, правилах поклонения и об устройстве религиозной организации.</a:t>
            </a:r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2376489" y="1557338"/>
            <a:ext cx="1368425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598989" y="1844675"/>
            <a:ext cx="2808287" cy="781752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/>
              <a:t>ИСТОРИЧЕСКАЯ             </a:t>
            </a:r>
            <a:r>
              <a:rPr lang="ru-RU" altLang="ru-RU" sz="1600"/>
              <a:t>Религия – плод исторического развития человечества                         </a:t>
            </a:r>
            <a:r>
              <a:rPr lang="ru-RU" altLang="ru-RU" sz="1600" i="1"/>
              <a:t>(И.Бахофен, Ф.Баур, Э.Ренан)</a:t>
            </a:r>
          </a:p>
        </p:txBody>
      </p:sp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7742239" y="1844675"/>
            <a:ext cx="2808287" cy="3411538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МАРКСИСТСКАЯ           </a:t>
            </a:r>
            <a:r>
              <a:rPr lang="ru-RU" altLang="ru-RU" sz="1600"/>
              <a:t>Религия появилась вследствие невозможности рационально объяснить наблюдаемые природные явления; человек представлял их как проявление воли разумного начала; высшим силам приписывались человеческие эмоции и поступки, взаимодействие между этими силами переносились на соответствующую им организацию общества </a:t>
            </a:r>
            <a:r>
              <a:rPr lang="ru-RU" altLang="ru-RU" sz="1600" i="1"/>
              <a:t>(К.Маркс, Ф.Энгельс, В.Ленин)</a:t>
            </a:r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>
            <a:off x="6869114" y="1557338"/>
            <a:ext cx="1368425" cy="14446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4602164" y="2940051"/>
            <a:ext cx="2808287" cy="1120775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/>
              <a:t>ПСИХОЛОГИЧЕСКАЯ                </a:t>
            </a:r>
            <a:r>
              <a:rPr lang="ru-RU" altLang="ru-RU" sz="1600"/>
              <a:t>Религия – психофизиологическая функция человека, мировые архетипы                                </a:t>
            </a:r>
            <a:r>
              <a:rPr lang="ru-RU" altLang="ru-RU" sz="1600" i="1"/>
              <a:t>(З.Фрейд, К.Юнг)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602164" y="4251326"/>
            <a:ext cx="2808287" cy="949325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/>
              <a:t>СОЦИОЛОГИЧЕСКАЯ             </a:t>
            </a:r>
            <a:r>
              <a:rPr lang="ru-RU" altLang="ru-RU" sz="1600"/>
              <a:t>Религия вызвана потребностью общественного развития                                   </a:t>
            </a:r>
            <a:r>
              <a:rPr lang="ru-RU" altLang="ru-RU" sz="1600" i="1"/>
              <a:t>(И.Кант, О.Конт, М.Вебер)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4611689" y="5394326"/>
            <a:ext cx="2808287" cy="1120775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600" b="1"/>
              <a:t>МИФОЛОГИЧЕСКАЯ </a:t>
            </a:r>
            <a:r>
              <a:rPr lang="ru-RU" altLang="ru-RU" sz="1600"/>
              <a:t>Религия – следствие мифологических аллегорий, отражающих окружающий мир                                            </a:t>
            </a:r>
            <a:r>
              <a:rPr lang="ru-RU" altLang="ru-RU" sz="1600" i="1"/>
              <a:t>(М.Мюллер, Дж.Фрейзер)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7718425" y="5430839"/>
            <a:ext cx="2808288" cy="1068387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CC"/>
            </a:extrusionClr>
            <a:contourClr>
              <a:srgbClr val="00FFCC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b="1"/>
              <a:t>АНТРОПОЛОГИЧЕСКАЯ </a:t>
            </a:r>
            <a:r>
              <a:rPr lang="ru-RU" altLang="ru-RU" sz="1600"/>
              <a:t>Религия вызвана страхом,  страх породил богов </a:t>
            </a:r>
            <a:r>
              <a:rPr lang="ru-RU" altLang="ru-RU" sz="1600" i="1"/>
              <a:t>(Демокрит, Б.Спиноза,                 Л. Фейербах, Э.Тейлор)</a:t>
            </a:r>
          </a:p>
        </p:txBody>
      </p:sp>
      <p:sp>
        <p:nvSpPr>
          <p:cNvPr id="11279" name="Line 15"/>
          <p:cNvSpPr>
            <a:spLocks noChangeShapeType="1"/>
          </p:cNvSpPr>
          <p:nvPr/>
        </p:nvSpPr>
        <p:spPr bwMode="auto">
          <a:xfrm>
            <a:off x="7570788" y="1884363"/>
            <a:ext cx="0" cy="4032250"/>
          </a:xfrm>
          <a:prstGeom prst="line">
            <a:avLst/>
          </a:prstGeom>
          <a:noFill/>
          <a:ln w="38100" cmpd="dbl">
            <a:solidFill>
              <a:srgbClr val="FFFF00"/>
            </a:solidFill>
            <a:round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  <a:contourClr>
              <a:srgbClr val="FFFF00"/>
            </a:contour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7391401" y="3357563"/>
            <a:ext cx="1444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1" name="Line 17"/>
          <p:cNvSpPr>
            <a:spLocks noChangeShapeType="1"/>
          </p:cNvSpPr>
          <p:nvPr/>
        </p:nvSpPr>
        <p:spPr bwMode="auto">
          <a:xfrm>
            <a:off x="7608888" y="5949950"/>
            <a:ext cx="1444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2" name="Line 18"/>
          <p:cNvSpPr>
            <a:spLocks noChangeShapeType="1"/>
          </p:cNvSpPr>
          <p:nvPr/>
        </p:nvSpPr>
        <p:spPr bwMode="auto">
          <a:xfrm>
            <a:off x="7599363" y="3357563"/>
            <a:ext cx="144462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3" name="Line 19"/>
          <p:cNvSpPr>
            <a:spLocks noChangeShapeType="1"/>
          </p:cNvSpPr>
          <p:nvPr/>
        </p:nvSpPr>
        <p:spPr bwMode="auto">
          <a:xfrm>
            <a:off x="7391401" y="2349500"/>
            <a:ext cx="1444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4" name="Line 20"/>
          <p:cNvSpPr>
            <a:spLocks noChangeShapeType="1"/>
          </p:cNvSpPr>
          <p:nvPr/>
        </p:nvSpPr>
        <p:spPr bwMode="auto">
          <a:xfrm>
            <a:off x="7391401" y="4724400"/>
            <a:ext cx="1444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7391401" y="5949950"/>
            <a:ext cx="144463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86" name="WordArt 22"/>
          <p:cNvSpPr>
            <a:spLocks noChangeArrowheads="1" noChangeShapeType="1" noTextEdit="1"/>
          </p:cNvSpPr>
          <p:nvPr/>
        </p:nvSpPr>
        <p:spPr bwMode="auto">
          <a:xfrm>
            <a:off x="2198689" y="1106489"/>
            <a:ext cx="1724025" cy="276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РЕЛИГИОЗНАЯ</a:t>
            </a:r>
          </a:p>
        </p:txBody>
      </p:sp>
      <p:sp>
        <p:nvSpPr>
          <p:cNvPr id="11287" name="WordArt 23"/>
          <p:cNvSpPr>
            <a:spLocks noChangeArrowheads="1" noChangeShapeType="1" noTextEdit="1"/>
          </p:cNvSpPr>
          <p:nvPr/>
        </p:nvSpPr>
        <p:spPr bwMode="auto">
          <a:xfrm>
            <a:off x="6878638" y="1117601"/>
            <a:ext cx="1439862" cy="257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b="1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НАУЧНАЯ</a:t>
            </a:r>
          </a:p>
        </p:txBody>
      </p:sp>
      <p:pic>
        <p:nvPicPr>
          <p:cNvPr id="11288" name="Picture 24" descr="Картинка 206 из 15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6" y="3348038"/>
            <a:ext cx="2479675" cy="331311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9" name="Rectangle 26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1290" name="AutoShape 29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989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814" y="58738"/>
            <a:ext cx="6091237" cy="36576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В настоящее время многие 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езиды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забывают основы своего вероучения - древнейшей религии курдов, история которой насчитывает более двух тысяч лет. Сейчас, когда курды-</a:t>
            </a: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езиды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живут не компактно, им особенно необходимо поддерживать традиции и обычаи предков, общаться друг с другом и стремиться к возрождению, а не угасанию своей религии.</a:t>
            </a:r>
          </a:p>
        </p:txBody>
      </p:sp>
      <p:pic>
        <p:nvPicPr>
          <p:cNvPr id="4915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3429000"/>
            <a:ext cx="42560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3429000"/>
            <a:ext cx="485933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58738"/>
            <a:ext cx="2916238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862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ctrTitle"/>
          </p:nvPr>
        </p:nvSpPr>
        <p:spPr>
          <a:xfrm>
            <a:off x="1703388" y="981076"/>
            <a:ext cx="4464050" cy="2087563"/>
          </a:xfrm>
        </p:spPr>
        <p:txBody>
          <a:bodyPr/>
          <a:lstStyle/>
          <a:p>
            <a:pPr eaLnBrk="1" hangingPunct="1"/>
            <a:r>
              <a:rPr lang="ru-RU" altLang="ru-RU" sz="4000"/>
              <a:t>Древнегерманская религия</a:t>
            </a:r>
          </a:p>
        </p:txBody>
      </p:sp>
      <p:sp>
        <p:nvSpPr>
          <p:cNvPr id="5017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51539" y="4724400"/>
            <a:ext cx="4600575" cy="1752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3341688"/>
            <a:ext cx="4394200" cy="351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15888"/>
            <a:ext cx="4581525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36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9288" y="188914"/>
            <a:ext cx="8229600" cy="16414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Источники </a:t>
            </a:r>
            <a:r>
              <a:rPr lang="ru-RU" dirty="0"/>
              <a:t>по истории древнегерманской религии подразделяются на </a:t>
            </a:r>
          </a:p>
        </p:txBody>
      </p:sp>
      <p:sp>
        <p:nvSpPr>
          <p:cNvPr id="51203" name="Объект 4"/>
          <p:cNvSpPr>
            <a:spLocks noGrp="1"/>
          </p:cNvSpPr>
          <p:nvPr>
            <p:ph sz="half" idx="4294967295"/>
          </p:nvPr>
        </p:nvSpPr>
        <p:spPr>
          <a:xfrm>
            <a:off x="1838325" y="2033588"/>
            <a:ext cx="3752850" cy="4525962"/>
          </a:xfrm>
        </p:spPr>
        <p:txBody>
          <a:bodyPr/>
          <a:lstStyle/>
          <a:p>
            <a:pPr eaLnBrk="1" hangingPunct="1"/>
            <a:r>
              <a:rPr lang="ru-RU" altLang="ru-RU" smtClean="0"/>
              <a:t>внутренние (Старшая Эдда, Младшая Эдда) </a:t>
            </a:r>
          </a:p>
        </p:txBody>
      </p:sp>
      <p:sp>
        <p:nvSpPr>
          <p:cNvPr id="51204" name="Объект 5"/>
          <p:cNvSpPr>
            <a:spLocks noGrp="1"/>
          </p:cNvSpPr>
          <p:nvPr>
            <p:ph sz="half" idx="4294967295"/>
          </p:nvPr>
        </p:nvSpPr>
        <p:spPr>
          <a:xfrm>
            <a:off x="5591175" y="1989138"/>
            <a:ext cx="4687888" cy="4525962"/>
          </a:xfrm>
        </p:spPr>
        <p:txBody>
          <a:bodyPr/>
          <a:lstStyle/>
          <a:p>
            <a:pPr eaLnBrk="1" hangingPunct="1"/>
            <a:r>
              <a:rPr lang="ru-RU" altLang="ru-RU" smtClean="0"/>
              <a:t>внешние (труды римских историков, прежде всего, Тацита).</a:t>
            </a:r>
          </a:p>
          <a:p>
            <a:pPr eaLnBrk="1" hangingPunct="1"/>
            <a:endParaRPr lang="ru-RU" altLang="ru-RU" smtClean="0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88" y="3543301"/>
            <a:ext cx="19050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3535363"/>
            <a:ext cx="2035175" cy="305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3365501"/>
            <a:ext cx="252095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3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03839" y="260350"/>
            <a:ext cx="5184775" cy="64087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  <a:defRPr/>
            </a:pPr>
            <a:r>
              <a:rPr lang="ru-RU" dirty="0"/>
              <a:t>Религия древних германцев </a:t>
            </a:r>
            <a:r>
              <a:rPr lang="ru-RU" dirty="0" smtClean="0"/>
              <a:t>признавала существование </a:t>
            </a:r>
            <a:r>
              <a:rPr lang="ru-RU" dirty="0"/>
              <a:t>бессмертной души у каждого человека. </a:t>
            </a:r>
            <a:r>
              <a:rPr lang="ru-RU" dirty="0" smtClean="0"/>
              <a:t>Почитание </a:t>
            </a:r>
            <a:r>
              <a:rPr lang="ru-RU" dirty="0"/>
              <a:t>умерших было одним из важных религиозных культов, и жрецами при проведении обрядов воздаяния чести предкам выступали главы родов и старшие члены племени, пользующиеся уважением.  </a:t>
            </a:r>
          </a:p>
          <a:p>
            <a:pPr marL="0" indent="0">
              <a:buNone/>
              <a:defRPr/>
            </a:pPr>
            <a:r>
              <a:rPr lang="ru-RU" dirty="0"/>
              <a:t>Древние германцы, в отличии от представителей </a:t>
            </a:r>
            <a:r>
              <a:rPr lang="ru-RU" dirty="0" smtClean="0"/>
              <a:t> </a:t>
            </a:r>
            <a:r>
              <a:rPr lang="ru-RU" dirty="0"/>
              <a:t>других древних цивилизаций, считали, что души умерших не отправляются в загробный мир, а становятся эльфами, поэтому они могут помогать своим потомкам, и при должном уважении к ним, защищать все </a:t>
            </a:r>
            <a:r>
              <a:rPr lang="ru-RU" dirty="0" smtClean="0"/>
              <a:t>племя. </a:t>
            </a:r>
            <a:r>
              <a:rPr lang="ru-RU" dirty="0"/>
              <a:t>У германцев не существовало ада и </a:t>
            </a:r>
            <a:r>
              <a:rPr lang="ru-RU" dirty="0" smtClean="0"/>
              <a:t>рая, </a:t>
            </a:r>
            <a:r>
              <a:rPr lang="ru-RU" dirty="0"/>
              <a:t>а души умерших, согласно верованию, отправлялись на службу богам: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к примеру, души воинов отправлялись в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Вальгаллу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дворец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Водана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(Одина), где пировали вместе с богом, а в случае войны - становились его воинами.</a:t>
            </a:r>
            <a:r>
              <a:rPr lang="ru-RU" dirty="0"/>
              <a:t> </a:t>
            </a:r>
          </a:p>
          <a:p>
            <a:pPr eaLnBrk="1" hangingPunct="1">
              <a:defRPr/>
            </a:pPr>
            <a:endParaRPr lang="ru-RU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4" y="1412875"/>
            <a:ext cx="37560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520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Боги древних германцев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4825" y="1341438"/>
            <a:ext cx="8229600" cy="48958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dirty="0"/>
              <a:t>Местом для поклонения богам и осуществления самых важных культов в германских племен выступала Священная Роща. Предположительно, это был один из небольших необитаемых островов, на котором было много растительности, а в середине располагались жертвенники. Согласно верованию, в Рощу можно было входить только со скованными цепью руками, чтобы продемонстрировать свою </a:t>
            </a:r>
            <a:r>
              <a:rPr lang="ru-RU" dirty="0" smtClean="0"/>
              <a:t>слабость </a:t>
            </a:r>
            <a:r>
              <a:rPr lang="ru-RU" dirty="0"/>
              <a:t>перед богами. </a:t>
            </a:r>
            <a:r>
              <a:rPr lang="ru-RU" dirty="0" smtClean="0"/>
              <a:t>Также в </a:t>
            </a:r>
            <a:r>
              <a:rPr lang="ru-RU" dirty="0"/>
              <a:t>Роще хранились </a:t>
            </a:r>
            <a:r>
              <a:rPr lang="ru-RU" dirty="0" smtClean="0"/>
              <a:t>боевые </a:t>
            </a:r>
            <a:endParaRPr lang="ru-RU" dirty="0"/>
          </a:p>
          <a:p>
            <a:pPr marL="0" indent="0">
              <a:buNone/>
              <a:defRPr/>
            </a:pPr>
            <a:r>
              <a:rPr lang="ru-RU" dirty="0" smtClean="0"/>
              <a:t>     знамена </a:t>
            </a:r>
            <a:r>
              <a:rPr lang="ru-RU" dirty="0"/>
              <a:t>германцев, которые </a:t>
            </a:r>
            <a:endParaRPr lang="ru-RU" dirty="0" smtClean="0"/>
          </a:p>
          <a:p>
            <a:pPr marL="0" indent="0">
              <a:buNone/>
              <a:defRPr/>
            </a:pPr>
            <a:r>
              <a:rPr lang="ru-RU" dirty="0" smtClean="0"/>
              <a:t>     можно </a:t>
            </a:r>
            <a:r>
              <a:rPr lang="ru-RU" dirty="0"/>
              <a:t>было забирать из </a:t>
            </a:r>
            <a:endParaRPr lang="ru-RU" dirty="0" smtClean="0"/>
          </a:p>
          <a:p>
            <a:pPr marL="0" indent="0">
              <a:buNone/>
              <a:defRPr/>
            </a:pPr>
            <a:r>
              <a:rPr lang="ru-RU" dirty="0" smtClean="0"/>
              <a:t>    священного </a:t>
            </a:r>
            <a:r>
              <a:rPr lang="ru-RU" dirty="0"/>
              <a:t>острова </a:t>
            </a:r>
            <a:r>
              <a:rPr lang="ru-RU" dirty="0" smtClean="0"/>
              <a:t>только</a:t>
            </a:r>
          </a:p>
          <a:p>
            <a:pPr marL="0" indent="0"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на </a:t>
            </a:r>
            <a:r>
              <a:rPr lang="ru-RU" dirty="0"/>
              <a:t>время </a:t>
            </a:r>
            <a:r>
              <a:rPr lang="ru-RU" dirty="0" smtClean="0"/>
              <a:t>войны</a:t>
            </a: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4" y="4146550"/>
            <a:ext cx="4427537" cy="271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01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2386013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Водан</a:t>
            </a:r>
            <a:r>
              <a:rPr lang="ru-RU" altLang="ru-RU" smtClean="0"/>
              <a:t> </a:t>
            </a:r>
          </a:p>
        </p:txBody>
      </p:sp>
      <p:sp>
        <p:nvSpPr>
          <p:cNvPr id="54275" name="Объект 2"/>
          <p:cNvSpPr>
            <a:spLocks noGrp="1"/>
          </p:cNvSpPr>
          <p:nvPr>
            <p:ph idx="1"/>
          </p:nvPr>
        </p:nvSpPr>
        <p:spPr>
          <a:xfrm>
            <a:off x="5232401" y="260350"/>
            <a:ext cx="5122863" cy="6192838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Водан</a:t>
            </a:r>
            <a:r>
              <a:rPr lang="ru-RU" altLang="ru-RU" smtClean="0"/>
              <a:t> (Один) - верховный бог, покровитель бури, ураганов и вихрей и глава загробного царства. Этот бог исполнял все благие желания людей, покровительствовал воинам и даровал всяческие блага тем, кто в него веровал. Германцы представляли Водана как высокого, статного и очень сильного воина в полном вооружении, который на белом коне скачет по суше, горам и морю.</a:t>
            </a:r>
          </a:p>
        </p:txBody>
      </p:sp>
      <p:pic>
        <p:nvPicPr>
          <p:cNvPr id="54276" name="Picture 4" descr="http://smages.com/images/xf8750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557339"/>
            <a:ext cx="3792537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403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7535864" y="274638"/>
            <a:ext cx="2674937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Донар</a:t>
            </a:r>
            <a:endParaRPr lang="ru-RU" altLang="ru-RU" smtClean="0"/>
          </a:p>
        </p:txBody>
      </p:sp>
      <p:sp>
        <p:nvSpPr>
          <p:cNvPr id="55299" name="Объект 2"/>
          <p:cNvSpPr>
            <a:spLocks noGrp="1"/>
          </p:cNvSpPr>
          <p:nvPr>
            <p:ph idx="1"/>
          </p:nvPr>
        </p:nvSpPr>
        <p:spPr>
          <a:xfrm>
            <a:off x="1981200" y="260351"/>
            <a:ext cx="4402138" cy="5865813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Донар</a:t>
            </a:r>
            <a:r>
              <a:rPr lang="ru-RU" altLang="ru-RU" smtClean="0"/>
              <a:t> (Тор) - сын Водана, покровитель дождей и облаков. Этот бог проявляет себя громом и молнией, однако он любит людей и защищает мать-землю. Донар считался богом земледелия и хлебопашества, он, согласно верованию, всегда помогал крестьянам и именно ему молились о хорошем урожае.  </a:t>
            </a: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196975"/>
            <a:ext cx="3902075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819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467100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Бальдр</a:t>
            </a:r>
            <a:endParaRPr lang="ru-RU" altLang="ru-RU" smtClean="0"/>
          </a:p>
        </p:txBody>
      </p:sp>
      <p:sp>
        <p:nvSpPr>
          <p:cNvPr id="56323" name="Объект 2"/>
          <p:cNvSpPr>
            <a:spLocks noGrp="1"/>
          </p:cNvSpPr>
          <p:nvPr>
            <p:ph idx="1"/>
          </p:nvPr>
        </p:nvSpPr>
        <p:spPr>
          <a:xfrm>
            <a:off x="5735638" y="836613"/>
            <a:ext cx="4475162" cy="5289550"/>
          </a:xfrm>
        </p:spPr>
        <p:txBody>
          <a:bodyPr/>
          <a:lstStyle/>
          <a:p>
            <a:pPr eaLnBrk="1" hangingPunct="1"/>
            <a:r>
              <a:rPr lang="ru-RU" altLang="ru-RU" smtClean="0"/>
              <a:t> - красноречивый и сдержанный бог, который дал людям закон и правосудие. Этот бог, согласно верованию, очень красив, мудр и справедлив; именно он решает все споры и между людьми, и между богами.</a:t>
            </a:r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1196975"/>
            <a:ext cx="3382962" cy="51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16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>
          <a:xfrm>
            <a:off x="6630989" y="53975"/>
            <a:ext cx="3538537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Фро</a:t>
            </a:r>
            <a:endParaRPr lang="ru-RU" altLang="ru-RU" smtClean="0"/>
          </a:p>
        </p:txBody>
      </p:sp>
      <p:sp>
        <p:nvSpPr>
          <p:cNvPr id="57347" name="Объект 2"/>
          <p:cNvSpPr>
            <a:spLocks noGrp="1"/>
          </p:cNvSpPr>
          <p:nvPr>
            <p:ph idx="1"/>
          </p:nvPr>
        </p:nvSpPr>
        <p:spPr>
          <a:xfrm>
            <a:off x="1981201" y="333375"/>
            <a:ext cx="4259263" cy="5792788"/>
          </a:xfrm>
        </p:spPr>
        <p:txBody>
          <a:bodyPr/>
          <a:lstStyle/>
          <a:p>
            <a:pPr eaLnBrk="1" hangingPunct="1"/>
            <a:r>
              <a:rPr lang="ru-RU" altLang="ru-RU" smtClean="0"/>
              <a:t> (Фрейр) - бог веселья, творчества и </a:t>
            </a:r>
            <a:r>
              <a:rPr lang="ru-RU" altLang="ru-RU" smtClean="0">
                <a:hlinkClick r:id="rId2"/>
              </a:rPr>
              <a:t>любви</a:t>
            </a:r>
            <a:r>
              <a:rPr lang="ru-RU" altLang="ru-RU" smtClean="0"/>
              <a:t>. Этот бог покровительствует людям искусства и влюбленным, именно ему молились с просьбой даровать семейное счастье и детей. Также Фро был богом солнца и защищал людей от тяжких болезней.</a:t>
            </a:r>
          </a:p>
        </p:txBody>
      </p:sp>
      <p:pic>
        <p:nvPicPr>
          <p:cNvPr id="57348" name="Picture 2" descr="http://brat-beloyar.ru/wp-content/uploads/2015/09/Frey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1196975"/>
            <a:ext cx="3313113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27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2962275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Цио</a:t>
            </a:r>
            <a:r>
              <a:rPr lang="ru-RU" altLang="ru-RU" smtClean="0"/>
              <a:t> </a:t>
            </a:r>
          </a:p>
        </p:txBody>
      </p:sp>
      <p:sp>
        <p:nvSpPr>
          <p:cNvPr id="58371" name="Объект 2"/>
          <p:cNvSpPr>
            <a:spLocks noGrp="1"/>
          </p:cNvSpPr>
          <p:nvPr>
            <p:ph idx="1"/>
          </p:nvPr>
        </p:nvSpPr>
        <p:spPr>
          <a:xfrm>
            <a:off x="5591176" y="404813"/>
            <a:ext cx="4619625" cy="5721350"/>
          </a:xfrm>
        </p:spPr>
        <p:txBody>
          <a:bodyPr/>
          <a:lstStyle/>
          <a:p>
            <a:pPr eaLnBrk="1" hangingPunct="1"/>
            <a:r>
              <a:rPr lang="ru-RU" altLang="ru-RU" smtClean="0"/>
              <a:t>(Тиу, Тюр) - бог войны, который олицетворяет переменчивость воинской удачи и дарует победу самым бесстрашным. Цио воплощал волю Водана в боях, и именно его защиты просили воины на поле боя.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1557338"/>
            <a:ext cx="29876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276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2291" name="AutoShape 3" descr="Папирус"/>
          <p:cNvSpPr>
            <a:spLocks noChangeArrowheads="1"/>
          </p:cNvSpPr>
          <p:nvPr/>
        </p:nvSpPr>
        <p:spPr bwMode="auto">
          <a:xfrm>
            <a:off x="2117725" y="333376"/>
            <a:ext cx="2389188" cy="733425"/>
          </a:xfrm>
          <a:prstGeom prst="bevel">
            <a:avLst>
              <a:gd name="adj" fmla="val 12500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2292" name="Text Box 4" descr="Папирус"/>
          <p:cNvSpPr txBox="1">
            <a:spLocks noChangeArrowheads="1"/>
          </p:cNvSpPr>
          <p:nvPr/>
        </p:nvSpPr>
        <p:spPr bwMode="auto">
          <a:xfrm>
            <a:off x="1712914" y="1368426"/>
            <a:ext cx="3240087" cy="162877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/>
              <a:t>Создание человеком правдоподобного фантастического толкования путем проведения аналогии с понятными ему фактами для логического объяснения природных и социальных явлений</a:t>
            </a:r>
          </a:p>
        </p:txBody>
      </p:sp>
      <p:sp>
        <p:nvSpPr>
          <p:cNvPr id="12293" name="AutoShape 5" descr="Полотно"/>
          <p:cNvSpPr>
            <a:spLocks noChangeArrowheads="1"/>
          </p:cNvSpPr>
          <p:nvPr/>
        </p:nvSpPr>
        <p:spPr bwMode="auto">
          <a:xfrm>
            <a:off x="7734300" y="314326"/>
            <a:ext cx="2389188" cy="733425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2294" name="Text Box 6" descr="Полотно"/>
          <p:cNvSpPr txBox="1">
            <a:spLocks noChangeArrowheads="1"/>
          </p:cNvSpPr>
          <p:nvPr/>
        </p:nvSpPr>
        <p:spPr bwMode="auto">
          <a:xfrm>
            <a:off x="7234239" y="1349376"/>
            <a:ext cx="3240087" cy="1643527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800"/>
              <a:t>Необходимость в регулирующей силе, способной неотвратимо наказывать за отступление от общепринятых норм, для контроля отношений между людьми</a:t>
            </a:r>
          </a:p>
        </p:txBody>
      </p:sp>
      <p:sp>
        <p:nvSpPr>
          <p:cNvPr id="12295" name="AutoShape 7" descr="Белый мрамор"/>
          <p:cNvSpPr>
            <a:spLocks noChangeArrowheads="1"/>
          </p:cNvSpPr>
          <p:nvPr/>
        </p:nvSpPr>
        <p:spPr bwMode="auto">
          <a:xfrm>
            <a:off x="2624139" y="1085851"/>
            <a:ext cx="1368425" cy="144463"/>
          </a:xfrm>
          <a:prstGeom prst="downArrow">
            <a:avLst>
              <a:gd name="adj1" fmla="val 50000"/>
              <a:gd name="adj2" fmla="val 25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296" name="AutoShape 8" descr="Полотно"/>
          <p:cNvSpPr>
            <a:spLocks noChangeArrowheads="1"/>
          </p:cNvSpPr>
          <p:nvPr/>
        </p:nvSpPr>
        <p:spPr bwMode="auto">
          <a:xfrm>
            <a:off x="8197851" y="1076326"/>
            <a:ext cx="1368425" cy="144463"/>
          </a:xfrm>
          <a:prstGeom prst="downArrow">
            <a:avLst>
              <a:gd name="adj1" fmla="val 50000"/>
              <a:gd name="adj2" fmla="val 250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CC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297" name="AutoShape 9" descr="Букет"/>
          <p:cNvSpPr>
            <a:spLocks noChangeArrowheads="1"/>
          </p:cNvSpPr>
          <p:nvPr/>
        </p:nvSpPr>
        <p:spPr bwMode="auto">
          <a:xfrm>
            <a:off x="2132014" y="3943351"/>
            <a:ext cx="2389187" cy="7334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2298" name="Text Box 10" descr="Букет"/>
          <p:cNvSpPr txBox="1">
            <a:spLocks noChangeArrowheads="1"/>
          </p:cNvSpPr>
          <p:nvPr/>
        </p:nvSpPr>
        <p:spPr bwMode="auto">
          <a:xfrm>
            <a:off x="1727200" y="4978400"/>
            <a:ext cx="3240088" cy="143668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CCFF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ru-RU" altLang="ru-RU" sz="1800"/>
              <a:t>Поиск поддержки могущественных сил, способных защитить человека о мнимых и реальных опасностей, избавить его от страха смерти и дать надежду на вечное существование</a:t>
            </a:r>
          </a:p>
        </p:txBody>
      </p:sp>
      <p:sp>
        <p:nvSpPr>
          <p:cNvPr id="12299" name="AutoShape 11" descr="Упаковочная бумага"/>
          <p:cNvSpPr>
            <a:spLocks noChangeArrowheads="1"/>
          </p:cNvSpPr>
          <p:nvPr/>
        </p:nvSpPr>
        <p:spPr bwMode="auto">
          <a:xfrm>
            <a:off x="7748589" y="3914776"/>
            <a:ext cx="2389187" cy="733425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 sz="1600" b="1" i="1"/>
          </a:p>
        </p:txBody>
      </p:sp>
      <p:sp>
        <p:nvSpPr>
          <p:cNvPr id="12300" name="Text Box 12" descr="Упаковочная бумага"/>
          <p:cNvSpPr txBox="1">
            <a:spLocks noChangeArrowheads="1"/>
          </p:cNvSpPr>
          <p:nvPr/>
        </p:nvSpPr>
        <p:spPr bwMode="auto">
          <a:xfrm>
            <a:off x="7248525" y="4949826"/>
            <a:ext cx="3240088" cy="1497013"/>
          </a:xfrm>
          <a:prstGeom prst="rect">
            <a:avLst/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>
            <a:spAutoFit/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ru-RU" altLang="ru-RU" sz="1800"/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800"/>
              <a:t>Потребность в идеологической поддержке власти для сохранения стабильности ее политических структур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2301" name="AutoShape 13" descr="Букет"/>
          <p:cNvSpPr>
            <a:spLocks noChangeArrowheads="1"/>
          </p:cNvSpPr>
          <p:nvPr/>
        </p:nvSpPr>
        <p:spPr bwMode="auto">
          <a:xfrm>
            <a:off x="2638426" y="4695826"/>
            <a:ext cx="1368425" cy="144463"/>
          </a:xfrm>
          <a:prstGeom prst="downArrow">
            <a:avLst>
              <a:gd name="adj1" fmla="val 50000"/>
              <a:gd name="adj2" fmla="val 250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CCCC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302" name="AutoShape 14" descr="Упаковочная бумага"/>
          <p:cNvSpPr>
            <a:spLocks noChangeArrowheads="1"/>
          </p:cNvSpPr>
          <p:nvPr/>
        </p:nvSpPr>
        <p:spPr bwMode="auto">
          <a:xfrm>
            <a:off x="8212139" y="4676776"/>
            <a:ext cx="1368425" cy="144463"/>
          </a:xfrm>
          <a:prstGeom prst="downArrow">
            <a:avLst>
              <a:gd name="adj1" fmla="val 50000"/>
              <a:gd name="adj2" fmla="val 250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303" name="AutoShape 15" descr="Белый мрамор"/>
          <p:cNvSpPr>
            <a:spLocks noChangeArrowheads="1"/>
          </p:cNvSpPr>
          <p:nvPr/>
        </p:nvSpPr>
        <p:spPr bwMode="auto">
          <a:xfrm>
            <a:off x="4656139" y="1989139"/>
            <a:ext cx="2879725" cy="3024187"/>
          </a:xfrm>
          <a:prstGeom prst="star8">
            <a:avLst>
              <a:gd name="adj" fmla="val 3825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2287589" y="485775"/>
            <a:ext cx="200818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1270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РАЦИОНАЛЬНАЯ</a:t>
            </a:r>
          </a:p>
        </p:txBody>
      </p:sp>
      <p:sp>
        <p:nvSpPr>
          <p:cNvPr id="12305" name="WordArt 17"/>
          <p:cNvSpPr>
            <a:spLocks noChangeArrowheads="1" noChangeShapeType="1" noTextEdit="1"/>
          </p:cNvSpPr>
          <p:nvPr/>
        </p:nvSpPr>
        <p:spPr bwMode="auto">
          <a:xfrm>
            <a:off x="7858125" y="438150"/>
            <a:ext cx="211613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МОРАЛЬНО-ПРАВОВАЯ</a:t>
            </a:r>
          </a:p>
        </p:txBody>
      </p:sp>
      <p:sp>
        <p:nvSpPr>
          <p:cNvPr id="12306" name="WordArt 18"/>
          <p:cNvSpPr>
            <a:spLocks noChangeArrowheads="1" noChangeShapeType="1" noTextEdit="1"/>
          </p:cNvSpPr>
          <p:nvPr/>
        </p:nvSpPr>
        <p:spPr bwMode="auto">
          <a:xfrm>
            <a:off x="2297114" y="4089400"/>
            <a:ext cx="2008187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ПСИХОЛОГИЧЕСКАЯ</a:t>
            </a:r>
          </a:p>
        </p:txBody>
      </p:sp>
      <p:sp>
        <p:nvSpPr>
          <p:cNvPr id="12307" name="WordArt 19"/>
          <p:cNvSpPr>
            <a:spLocks noChangeArrowheads="1" noChangeShapeType="1" noTextEdit="1"/>
          </p:cNvSpPr>
          <p:nvPr/>
        </p:nvSpPr>
        <p:spPr bwMode="auto">
          <a:xfrm>
            <a:off x="7877175" y="4089400"/>
            <a:ext cx="2116138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СОЦИАЛЬНО-ПОЛИТИЧЕСКАЯ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4943476" y="2997200"/>
            <a:ext cx="2314575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ПРИЧИНЫ</a:t>
            </a:r>
          </a:p>
          <a:p>
            <a:pPr algn="ctr"/>
            <a:r>
              <a:rPr lang="ru-RU" sz="20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ВОЗНИКНОВЕНИЯ</a:t>
            </a:r>
          </a:p>
          <a:p>
            <a:pPr algn="ctr"/>
            <a:r>
              <a:rPr lang="ru-RU" sz="2000" b="1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РЕЛИГИИ</a:t>
            </a:r>
          </a:p>
        </p:txBody>
      </p:sp>
      <p:pic>
        <p:nvPicPr>
          <p:cNvPr id="12309" name="Picture 21" descr="Картинка 220 из 15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6" y="692150"/>
            <a:ext cx="1800225" cy="10747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10" name="Picture 22" descr="Картинка 313 из 15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1" y="5345113"/>
            <a:ext cx="1800225" cy="117951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1" name="Rectangle 24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2312" name="AutoShape 25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47716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6888164" y="274638"/>
            <a:ext cx="3322637" cy="1143000"/>
          </a:xfrm>
        </p:spPr>
        <p:txBody>
          <a:bodyPr/>
          <a:lstStyle/>
          <a:p>
            <a:pPr eaLnBrk="1" hangingPunct="1"/>
            <a:r>
              <a:rPr lang="ru-RU" altLang="ru-RU" smtClean="0"/>
              <a:t> </a:t>
            </a:r>
            <a:r>
              <a:rPr lang="ru-RU" altLang="ru-RU" b="1" i="1" smtClean="0"/>
              <a:t>Локи</a:t>
            </a:r>
            <a:r>
              <a:rPr lang="ru-RU" altLang="ru-RU" smtClean="0"/>
              <a:t> </a:t>
            </a:r>
          </a:p>
        </p:txBody>
      </p:sp>
      <p:sp>
        <p:nvSpPr>
          <p:cNvPr id="59395" name="Объект 2"/>
          <p:cNvSpPr>
            <a:spLocks noGrp="1"/>
          </p:cNvSpPr>
          <p:nvPr>
            <p:ph idx="1"/>
          </p:nvPr>
        </p:nvSpPr>
        <p:spPr>
          <a:xfrm>
            <a:off x="1981201" y="549275"/>
            <a:ext cx="4475163" cy="5576888"/>
          </a:xfrm>
        </p:spPr>
        <p:txBody>
          <a:bodyPr/>
          <a:lstStyle/>
          <a:p>
            <a:pPr eaLnBrk="1" hangingPunct="1"/>
            <a:r>
              <a:rPr lang="ru-RU" altLang="ru-RU" smtClean="0"/>
              <a:t>- в более поздних верованиях бог хитрости, обмана и коварства. Этот бог покровительствует азартным игрокам и всегда придет на помощь тем, кто любит приключения и безудержное веселье.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196976"/>
            <a:ext cx="3073400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27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609975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Исида</a:t>
            </a:r>
            <a:endParaRPr lang="ru-RU" altLang="ru-RU" smtClean="0"/>
          </a:p>
        </p:txBody>
      </p:sp>
      <p:sp>
        <p:nvSpPr>
          <p:cNvPr id="60419" name="Объект 2"/>
          <p:cNvSpPr>
            <a:spLocks noGrp="1"/>
          </p:cNvSpPr>
          <p:nvPr>
            <p:ph idx="1"/>
          </p:nvPr>
        </p:nvSpPr>
        <p:spPr>
          <a:xfrm>
            <a:off x="5951538" y="260351"/>
            <a:ext cx="4259262" cy="5865813"/>
          </a:xfrm>
        </p:spPr>
        <p:txBody>
          <a:bodyPr/>
          <a:lstStyle/>
          <a:p>
            <a:pPr eaLnBrk="1" hangingPunct="1"/>
            <a:r>
              <a:rPr lang="ru-RU" altLang="ru-RU" smtClean="0"/>
              <a:t> - богиня, покровительствующая всему живому. Эта богиня была верховной покровительницей женщин, она научила людей прясть, ткать и шить, а также даровала мирным людям житейскую мудрость. Исиде молились с просьбами о мире и плодородии.</a:t>
            </a:r>
          </a:p>
        </p:txBody>
      </p:sp>
      <p:pic>
        <p:nvPicPr>
          <p:cNvPr id="60420" name="Picture 2" descr="http://media-cache-ec0.pinimg.com/736x/34/c5/23/34c523801f914e2e453320bdc0277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557339"/>
            <a:ext cx="284797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1"/>
          <p:cNvSpPr>
            <a:spLocks noGrp="1"/>
          </p:cNvSpPr>
          <p:nvPr>
            <p:ph type="title"/>
          </p:nvPr>
        </p:nvSpPr>
        <p:spPr>
          <a:xfrm>
            <a:off x="7032626" y="274638"/>
            <a:ext cx="3178175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Фроува</a:t>
            </a:r>
            <a:r>
              <a:rPr lang="ru-RU" altLang="ru-RU" smtClean="0"/>
              <a:t> </a:t>
            </a:r>
          </a:p>
        </p:txBody>
      </p:sp>
      <p:sp>
        <p:nvSpPr>
          <p:cNvPr id="61443" name="Объект 2"/>
          <p:cNvSpPr>
            <a:spLocks noGrp="1"/>
          </p:cNvSpPr>
          <p:nvPr>
            <p:ph idx="1"/>
          </p:nvPr>
        </p:nvSpPr>
        <p:spPr>
          <a:xfrm>
            <a:off x="1981201" y="404813"/>
            <a:ext cx="4691063" cy="5721350"/>
          </a:xfrm>
        </p:spPr>
        <p:txBody>
          <a:bodyPr/>
          <a:lstStyle/>
          <a:p>
            <a:pPr eaLnBrk="1" hangingPunct="1"/>
            <a:r>
              <a:rPr lang="ru-RU" altLang="ru-RU" smtClean="0"/>
              <a:t> - сестра Фро, богиня радости, веселья и счастья. Германцы считали эту богиню очень красивой, и именно ей девушки молились с просьбой даровать красоту и любовь понравившегося юноши.</a:t>
            </a:r>
          </a:p>
        </p:txBody>
      </p:sp>
      <p:pic>
        <p:nvPicPr>
          <p:cNvPr id="61444" name="Picture 2" descr="http://myfhology.info/gods/skandinavy/frey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336675"/>
            <a:ext cx="31623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373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2386013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Фригга</a:t>
            </a:r>
            <a:endParaRPr lang="ru-RU" altLang="ru-RU" smtClean="0"/>
          </a:p>
        </p:txBody>
      </p:sp>
      <p:sp>
        <p:nvSpPr>
          <p:cNvPr id="62467" name="Объект 2"/>
          <p:cNvSpPr>
            <a:spLocks noGrp="1"/>
          </p:cNvSpPr>
          <p:nvPr>
            <p:ph idx="1"/>
          </p:nvPr>
        </p:nvSpPr>
        <p:spPr>
          <a:xfrm>
            <a:off x="5880100" y="333375"/>
            <a:ext cx="4330700" cy="5792788"/>
          </a:xfrm>
        </p:spPr>
        <p:txBody>
          <a:bodyPr/>
          <a:lstStyle/>
          <a:p>
            <a:pPr eaLnBrk="1" hangingPunct="1"/>
            <a:r>
              <a:rPr lang="ru-RU" altLang="ru-RU" smtClean="0"/>
              <a:t> - супруга Водана, богиня плодородия и покровительница брака. Эта богиня, как и ее муж, обладает всевидением, она - олицетворение женской мудрости и милосердия.</a:t>
            </a:r>
          </a:p>
        </p:txBody>
      </p:sp>
      <p:pic>
        <p:nvPicPr>
          <p:cNvPr id="62468" name="Picture 2" descr="http://i10.pixs.ru/storage/3/5/6/img1livein_3525874_186153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635125"/>
            <a:ext cx="3000375" cy="388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00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1"/>
          <p:cNvSpPr>
            <a:spLocks noGrp="1"/>
          </p:cNvSpPr>
          <p:nvPr>
            <p:ph type="title"/>
          </p:nvPr>
        </p:nvSpPr>
        <p:spPr>
          <a:xfrm>
            <a:off x="3863975" y="260350"/>
            <a:ext cx="2890838" cy="114300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Геллия</a:t>
            </a:r>
            <a:endParaRPr lang="ru-RU" altLang="ru-RU" smtClean="0"/>
          </a:p>
        </p:txBody>
      </p:sp>
      <p:sp>
        <p:nvSpPr>
          <p:cNvPr id="63491" name="Объект 2"/>
          <p:cNvSpPr>
            <a:spLocks noGrp="1"/>
          </p:cNvSpPr>
          <p:nvPr>
            <p:ph idx="1"/>
          </p:nvPr>
        </p:nvSpPr>
        <p:spPr>
          <a:xfrm>
            <a:off x="1981201" y="1484313"/>
            <a:ext cx="5699125" cy="4641850"/>
          </a:xfrm>
        </p:spPr>
        <p:txBody>
          <a:bodyPr/>
          <a:lstStyle/>
          <a:p>
            <a:pPr eaLnBrk="1" hangingPunct="1"/>
            <a:r>
              <a:rPr lang="ru-RU" altLang="ru-RU" b="1" i="1" smtClean="0"/>
              <a:t> </a:t>
            </a:r>
            <a:r>
              <a:rPr lang="ru-RU" altLang="ru-RU" smtClean="0"/>
              <a:t>- в более поздних верованиях богиня мертвых, дочь Локи. К этой богине попадали все души, кроме душ умерших воинов. Эта богиня олицетворяла несчастья и пороки, она обладала властью пленять души людей.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1268414"/>
            <a:ext cx="2708275" cy="410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968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Содержимое 1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3992563"/>
          </a:xfrm>
        </p:spPr>
        <p:txBody>
          <a:bodyPr/>
          <a:lstStyle/>
          <a:p>
            <a:pPr eaLnBrk="1" hangingPunct="1"/>
            <a:r>
              <a:rPr lang="ru-RU" altLang="ru-RU" smtClean="0"/>
              <a:t>Зубов А.Б. История религии. Книга первая. М.: МГИМО-Университет, 2006.- 436 с. </a:t>
            </a:r>
          </a:p>
          <a:p>
            <a:pPr eaLnBrk="1" hangingPunct="1"/>
            <a:r>
              <a:rPr lang="ru-RU" altLang="ru-RU" smtClean="0"/>
              <a:t>Элбакян Е.С. Религиоведение: словарь. М.: Академический Проект, 2007.- 637с.</a:t>
            </a:r>
          </a:p>
          <a:p>
            <a:pPr eaLnBrk="1" hangingPunct="1"/>
            <a:r>
              <a:rPr lang="ru-RU" altLang="ru-RU" smtClean="0"/>
              <a:t>Тайлор Э.Б. Первобытная культура: пер. с англ. М.: Политиздат, 1989.- 573с.</a:t>
            </a:r>
          </a:p>
          <a:p>
            <a:pPr eaLnBrk="1" hangingPunct="1"/>
            <a:r>
              <a:rPr lang="ru-RU" altLang="ru-RU" smtClean="0"/>
              <a:t>Токарев С.А. Ранние формы религии. М.: Издательство политической литературы, 1990г.-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81200" y="476250"/>
            <a:ext cx="8229600" cy="10810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Список использованной литературы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279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274320" indent="-274320">
              <a:defRPr/>
            </a:pPr>
            <a:endParaRPr lang="ru-RU" dirty="0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72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3302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2286000" y="260350"/>
            <a:ext cx="762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ВЗГЛЯДЫ НА ВОЗНИКНОВЕНИЕ РЕЛИГИИ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1703388" y="1898650"/>
            <a:ext cx="2944812" cy="4725988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50000">
                <a:srgbClr val="FFFF00"/>
              </a:gs>
              <a:gs pos="100000">
                <a:srgbClr val="FFCC99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997A5C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ru-RU" altLang="ru-RU" sz="1600"/>
              <a:t> </a:t>
            </a:r>
            <a:r>
              <a:rPr lang="ru-RU" altLang="ru-RU" sz="1600" i="1"/>
              <a:t>Р</a:t>
            </a:r>
            <a:r>
              <a:rPr lang="ru-RU" altLang="ru-RU" sz="1600" i="1">
                <a:solidFill>
                  <a:srgbClr val="0F0F0F"/>
                </a:solidFill>
                <a:cs typeface="Times New Roman" panose="02020603050405020304" pitchFamily="18" charset="0"/>
              </a:rPr>
              <a:t>елигия возникает при определённом уровне сознания в силу невозможности научно объяснить наблюдаемые природные явления</a:t>
            </a:r>
            <a:r>
              <a:rPr lang="ru-RU" altLang="ru-RU" sz="1600">
                <a:solidFill>
                  <a:srgbClr val="0F0F0F"/>
                </a:solidFill>
                <a:cs typeface="Times New Roman" panose="02020603050405020304" pitchFamily="18" charset="0"/>
              </a:rPr>
              <a:t>.                       Будучи стихийным материалистом, первобытный человек приписывал всем явлениям разумные действия, объясняя проявления природных сил волей некоего разумного начала, однако гораздо более могущественного, чем человек, поэтому высшей силе приписывались человеческие эмоции и поступки, а затем и взаимодействия между этими силами калькировались с соответствующей организацией общества. </a:t>
            </a:r>
          </a:p>
        </p:txBody>
      </p:sp>
      <p:sp>
        <p:nvSpPr>
          <p:cNvPr id="188424" name="Text Box 8"/>
          <p:cNvSpPr txBox="1">
            <a:spLocks noChangeArrowheads="1"/>
          </p:cNvSpPr>
          <p:nvPr/>
        </p:nvSpPr>
        <p:spPr bwMode="auto">
          <a:xfrm>
            <a:off x="7897813" y="1917701"/>
            <a:ext cx="2590800" cy="283527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5000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ct val="50000"/>
              </a:spcBef>
              <a:defRPr/>
            </a:pPr>
            <a:r>
              <a:rPr lang="ru-RU" sz="1600" i="1">
                <a:solidFill>
                  <a:srgbClr val="0F0F0F"/>
                </a:solidFill>
              </a:rPr>
              <a:t>У</a:t>
            </a:r>
            <a:r>
              <a:rPr lang="ru-RU" sz="1600" i="1">
                <a:solidFill>
                  <a:srgbClr val="0F0F0F"/>
                </a:solidFill>
                <a:cs typeface="Times New Roman" pitchFamily="18" charset="0"/>
              </a:rPr>
              <a:t>читывает современное состояние научных знаний и общественные настроения, базируется на главном постулате религии о сотворении Богом человека</a:t>
            </a:r>
            <a:r>
              <a:rPr lang="ru-RU" sz="1600">
                <a:solidFill>
                  <a:srgbClr val="0F0F0F"/>
                </a:solidFill>
                <a:cs typeface="Times New Roman" pitchFamily="18" charset="0"/>
              </a:rPr>
              <a:t>:                               человек в результате грехопадения абсолютно забыл об общении с ним и даже о его существовании. </a:t>
            </a:r>
            <a:r>
              <a:rPr lang="ru-RU" sz="1600">
                <a:solidFill>
                  <a:srgbClr val="0F0F0F"/>
                </a:solidFill>
              </a:rPr>
              <a:t>                                  </a:t>
            </a:r>
            <a:r>
              <a:rPr lang="ru-RU" sz="1600">
                <a:solidFill>
                  <a:srgbClr val="0F0F0F"/>
                </a:solidFill>
                <a:cs typeface="Times New Roman" pitchFamily="18" charset="0"/>
              </a:rPr>
              <a:t>Он вынужден заново искать путь к Богу, а поэтому каждая религия - это путь поиска возвращения к Богу.</a:t>
            </a:r>
          </a:p>
        </p:txBody>
      </p:sp>
      <p:sp>
        <p:nvSpPr>
          <p:cNvPr id="13318" name="AutoShape 9"/>
          <p:cNvSpPr>
            <a:spLocks noChangeArrowheads="1"/>
          </p:cNvSpPr>
          <p:nvPr/>
        </p:nvSpPr>
        <p:spPr bwMode="auto">
          <a:xfrm>
            <a:off x="2220913" y="1196975"/>
            <a:ext cx="1905000" cy="609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FFCC99"/>
              </a:gs>
              <a:gs pos="50000">
                <a:srgbClr val="FFFF00"/>
              </a:gs>
              <a:gs pos="100000">
                <a:srgbClr val="FFCC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00" b="1" i="1"/>
              <a:t>Атеистический</a:t>
            </a:r>
          </a:p>
        </p:txBody>
      </p:sp>
      <p:sp>
        <p:nvSpPr>
          <p:cNvPr id="13319" name="AutoShape 10"/>
          <p:cNvSpPr>
            <a:spLocks noChangeArrowheads="1"/>
          </p:cNvSpPr>
          <p:nvPr/>
        </p:nvSpPr>
        <p:spPr bwMode="auto">
          <a:xfrm>
            <a:off x="5295900" y="1209675"/>
            <a:ext cx="1905000" cy="609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1600" b="1" i="1"/>
              <a:t>Религиозный</a:t>
            </a:r>
          </a:p>
        </p:txBody>
      </p:sp>
      <p:sp>
        <p:nvSpPr>
          <p:cNvPr id="188427" name="AutoShape 11"/>
          <p:cNvSpPr>
            <a:spLocks noChangeArrowheads="1"/>
          </p:cNvSpPr>
          <p:nvPr/>
        </p:nvSpPr>
        <p:spPr bwMode="auto">
          <a:xfrm>
            <a:off x="8256588" y="1209675"/>
            <a:ext cx="1905000" cy="609600"/>
          </a:xfrm>
          <a:prstGeom prst="bevel">
            <a:avLst>
              <a:gd name="adj" fmla="val 12500"/>
            </a:avLst>
          </a:prstGeom>
          <a:gradFill rotWithShape="1">
            <a:gsLst>
              <a:gs pos="0">
                <a:schemeClr val="hlink"/>
              </a:gs>
              <a:gs pos="5000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600" b="1" i="1"/>
              <a:t>Промежуточный</a:t>
            </a:r>
          </a:p>
        </p:txBody>
      </p:sp>
      <p:sp>
        <p:nvSpPr>
          <p:cNvPr id="13321" name="AutoShape 12"/>
          <p:cNvSpPr>
            <a:spLocks noChangeArrowheads="1"/>
          </p:cNvSpPr>
          <p:nvPr/>
        </p:nvSpPr>
        <p:spPr bwMode="auto">
          <a:xfrm>
            <a:off x="3454400" y="765175"/>
            <a:ext cx="5562600" cy="217488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3322" name="Text Box 13"/>
          <p:cNvSpPr txBox="1">
            <a:spLocks noChangeArrowheads="1"/>
          </p:cNvSpPr>
          <p:nvPr/>
        </p:nvSpPr>
        <p:spPr bwMode="auto">
          <a:xfrm>
            <a:off x="4737101" y="1898651"/>
            <a:ext cx="3097213" cy="4583113"/>
          </a:xfrm>
          <a:prstGeom prst="rect">
            <a:avLst/>
          </a:prstGeom>
          <a:gradFill rotWithShape="1">
            <a:gsLst>
              <a:gs pos="0">
                <a:srgbClr val="00FFCC"/>
              </a:gs>
              <a:gs pos="50000">
                <a:srgbClr val="FFFF00"/>
              </a:gs>
              <a:gs pos="100000">
                <a:srgbClr val="00FFCC"/>
              </a:gs>
            </a:gsLst>
            <a:lin ang="5400000" scaled="1"/>
          </a:gradFill>
          <a:ln>
            <a:noFill/>
          </a:ln>
          <a:effectLst>
            <a:prstShdw prst="shdw17" dist="17961" dir="2700000">
              <a:srgbClr val="00997A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ru-RU" altLang="ru-RU" sz="1600" i="1">
                <a:solidFill>
                  <a:srgbClr val="0F0F0F"/>
                </a:solidFill>
              </a:rPr>
              <a:t>Ч</a:t>
            </a:r>
            <a:r>
              <a:rPr lang="ru-RU" altLang="ru-RU" sz="1600" i="1">
                <a:solidFill>
                  <a:srgbClr val="0F0F0F"/>
                </a:solidFill>
                <a:cs typeface="Times New Roman" panose="02020603050405020304" pitchFamily="18" charset="0"/>
              </a:rPr>
              <a:t>еловек был сотворён Богом, когда-то общался с ним напрямую и никогда не прерывал этого общения, менялись лишь формы вследствие совершаемых человеком грехов</a:t>
            </a:r>
            <a:r>
              <a:rPr lang="ru-RU" altLang="ru-RU" sz="1600">
                <a:solidFill>
                  <a:srgbClr val="0F0F0F"/>
                </a:solidFill>
                <a:cs typeface="Times New Roman" panose="02020603050405020304" pitchFamily="18" charset="0"/>
              </a:rPr>
              <a:t>                               (Адам и Ева попробовали плод с древа познания добра и зла – в трактовке иудаизма и христианства).                                  После грехопадения общение с Богом напрямую не разрешено, необходимо прибегать к помощи посредников и совершать определённые действия, произносить словесные формулы, использовать особые предметы.                                                    Вся эта регламентация находится в руках религиозных систем, заявляющих о своём праве на посредничество между человеком и божеством.</a:t>
            </a:r>
          </a:p>
        </p:txBody>
      </p:sp>
      <p:pic>
        <p:nvPicPr>
          <p:cNvPr id="13323" name="Picture 15" descr="02200610016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6" y="4946651"/>
            <a:ext cx="2447925" cy="1706563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Rectangle 17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3325" name="AutoShape 18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8682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3276600" y="188913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СТАДИИ РАЗВИТИЯ РЕЛИГИИ</a:t>
            </a:r>
          </a:p>
        </p:txBody>
      </p:sp>
      <p:graphicFrame>
        <p:nvGraphicFramePr>
          <p:cNvPr id="191254" name="Group 790"/>
          <p:cNvGraphicFramePr>
            <a:graphicFrameLocks noGrp="1"/>
          </p:cNvGraphicFramePr>
          <p:nvPr/>
        </p:nvGraphicFramePr>
        <p:xfrm>
          <a:off x="1703388" y="692150"/>
          <a:ext cx="8832850" cy="5994400"/>
        </p:xfrm>
        <a:graphic>
          <a:graphicData uri="http://schemas.openxmlformats.org/drawingml/2006/table">
            <a:tbl>
              <a:tblPr/>
              <a:tblGrid>
                <a:gridCol w="1368425"/>
                <a:gridCol w="1546225"/>
                <a:gridCol w="1549400"/>
                <a:gridCol w="1441450"/>
                <a:gridCol w="1511300"/>
                <a:gridCol w="141605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Категория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Пример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Система символов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Религиозное действие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Религиозная организация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Социальное значение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Примитивная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Австралийская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Родовые мифические изображения людей и предметов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Идентификацияи «воспроизве-дение» историй о родовых изображениях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Церковь отсутствует; единство религии и общества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Укрепляет религиозную солидарность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Архаичная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Полинезийская и африканская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Могущественные мифические существа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Поклонение и жертво-приношение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Различные культы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Требование социального конформизма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138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Историческая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Древнееврейская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Разрыв между естественным и сверх-естественным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Спасение душ на основе добрых деяний; концепция свободной воли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Церковь отделение религиозной организации от других аспектов общества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Напряженность между религией и обществом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138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Ранне-современная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Протестантская религия эпохи Реформации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Прямая связь между индивидом и сверх-естественной силой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Соответствует всей жизни;                 концепция веры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Добровольное членство в религиозной общине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Основная перемена в социальных системах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  <a:tr h="1485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endParaRPr kumimoji="1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Современная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Современные религии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Личность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 ее долг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Поиск личностных этических принципов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какой-то мере членство в церкви, но главное – личная ответственность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Tx/>
                        <a:buFont typeface="Monotype Sorts" charset="2"/>
                        <a:buNone/>
                        <a:tabLst/>
                      </a:pPr>
                      <a:r>
                        <a:rPr kumimoji="1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Возможно постоянное совершенствование всей культуры общества и ценностей личности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4391" name="Rectangle 796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4392" name="AutoShape 797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4674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640013" y="1327151"/>
            <a:ext cx="6985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800" b="1">
                <a:solidFill>
                  <a:srgbClr val="FFFFFF"/>
                </a:solidFill>
                <a:latin typeface="Arial" panose="020B0604020202020204" pitchFamily="34" charset="0"/>
              </a:rPr>
              <a:t>Ранние и родоплеменные формы религиозных верований</a:t>
            </a:r>
          </a:p>
        </p:txBody>
      </p:sp>
    </p:spTree>
    <p:extLst>
      <p:ext uri="{BB962C8B-B14F-4D97-AF65-F5344CB8AC3E}">
        <p14:creationId xmlns:p14="http://schemas.microsoft.com/office/powerpoint/2010/main" val="378300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0066"/>
              </a:gs>
              <a:gs pos="100000">
                <a:srgbClr val="0000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962" tIns="39688" rIns="80962" bIns="39688" anchor="ctr"/>
          <a:lstStyle>
            <a:lvl1pPr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842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endParaRPr lang="ru-RU" altLang="ru-RU" sz="2000" b="1">
              <a:solidFill>
                <a:srgbClr val="FFFF00"/>
              </a:solidFill>
            </a:endParaRP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727325" y="188913"/>
            <a:ext cx="6935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FFFF00"/>
                </a:solidFill>
              </a:rPr>
              <a:t>РАННИЕ И РОДОПЛЕМЕННЫЕ РЕЛИГИИ</a:t>
            </a:r>
          </a:p>
        </p:txBody>
      </p:sp>
      <p:sp>
        <p:nvSpPr>
          <p:cNvPr id="16388" name="AutoShape 12"/>
          <p:cNvSpPr>
            <a:spLocks noChangeArrowheads="1"/>
          </p:cNvSpPr>
          <p:nvPr/>
        </p:nvSpPr>
        <p:spPr bwMode="auto">
          <a:xfrm>
            <a:off x="3810000" y="836614"/>
            <a:ext cx="4724400" cy="288925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3300"/>
            </a:extrusionClr>
            <a:contourClr>
              <a:srgbClr val="FF3300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6389" name="AutoShape 7"/>
          <p:cNvSpPr>
            <a:spLocks noChangeArrowheads="1"/>
          </p:cNvSpPr>
          <p:nvPr/>
        </p:nvSpPr>
        <p:spPr bwMode="auto">
          <a:xfrm>
            <a:off x="1703388" y="1465263"/>
            <a:ext cx="2139950" cy="938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00FFCC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ФЕТИШИЗМ</a:t>
            </a:r>
          </a:p>
        </p:txBody>
      </p:sp>
      <p:sp>
        <p:nvSpPr>
          <p:cNvPr id="16390" name="AutoShape 8"/>
          <p:cNvSpPr>
            <a:spLocks noChangeArrowheads="1"/>
          </p:cNvSpPr>
          <p:nvPr/>
        </p:nvSpPr>
        <p:spPr bwMode="auto">
          <a:xfrm>
            <a:off x="5111750" y="1465263"/>
            <a:ext cx="2141538" cy="938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00FFCC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АНИМИЗМ</a:t>
            </a:r>
          </a:p>
        </p:txBody>
      </p:sp>
      <p:sp>
        <p:nvSpPr>
          <p:cNvPr id="16391" name="AutoShape 9"/>
          <p:cNvSpPr>
            <a:spLocks noChangeArrowheads="1"/>
          </p:cNvSpPr>
          <p:nvPr/>
        </p:nvSpPr>
        <p:spPr bwMode="auto">
          <a:xfrm>
            <a:off x="8204200" y="1465263"/>
            <a:ext cx="2139950" cy="938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МАГИЯ</a:t>
            </a:r>
          </a:p>
        </p:txBody>
      </p:sp>
      <p:sp>
        <p:nvSpPr>
          <p:cNvPr id="16392" name="AutoShape 10"/>
          <p:cNvSpPr>
            <a:spLocks noChangeArrowheads="1"/>
          </p:cNvSpPr>
          <p:nvPr/>
        </p:nvSpPr>
        <p:spPr bwMode="auto">
          <a:xfrm>
            <a:off x="8256588" y="2997201"/>
            <a:ext cx="2139950" cy="938213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ТАБУ</a:t>
            </a:r>
          </a:p>
        </p:txBody>
      </p:sp>
      <p:sp>
        <p:nvSpPr>
          <p:cNvPr id="16393" name="AutoShape 11"/>
          <p:cNvSpPr>
            <a:spLocks noChangeArrowheads="1"/>
          </p:cNvSpPr>
          <p:nvPr/>
        </p:nvSpPr>
        <p:spPr bwMode="auto">
          <a:xfrm>
            <a:off x="1774825" y="2997201"/>
            <a:ext cx="2139950" cy="938213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00FFCC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ТОТЕМИЗМ</a:t>
            </a:r>
          </a:p>
        </p:txBody>
      </p:sp>
      <p:sp>
        <p:nvSpPr>
          <p:cNvPr id="16394" name="Line 16"/>
          <p:cNvSpPr>
            <a:spLocks noChangeShapeType="1"/>
          </p:cNvSpPr>
          <p:nvPr/>
        </p:nvSpPr>
        <p:spPr bwMode="auto">
          <a:xfrm>
            <a:off x="2733676" y="1268413"/>
            <a:ext cx="66595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5" name="Line 17"/>
          <p:cNvSpPr>
            <a:spLocks noChangeShapeType="1"/>
          </p:cNvSpPr>
          <p:nvPr/>
        </p:nvSpPr>
        <p:spPr bwMode="auto">
          <a:xfrm>
            <a:off x="2733675" y="1268413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6" name="Line 18"/>
          <p:cNvSpPr>
            <a:spLocks noChangeShapeType="1"/>
          </p:cNvSpPr>
          <p:nvPr/>
        </p:nvSpPr>
        <p:spPr bwMode="auto">
          <a:xfrm>
            <a:off x="6221413" y="1268413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7" name="Line 19"/>
          <p:cNvSpPr>
            <a:spLocks noChangeShapeType="1"/>
          </p:cNvSpPr>
          <p:nvPr/>
        </p:nvSpPr>
        <p:spPr bwMode="auto">
          <a:xfrm>
            <a:off x="9393238" y="1268413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8" name="Line 20"/>
          <p:cNvSpPr>
            <a:spLocks noChangeShapeType="1"/>
          </p:cNvSpPr>
          <p:nvPr/>
        </p:nvSpPr>
        <p:spPr bwMode="auto">
          <a:xfrm>
            <a:off x="7569200" y="1268414"/>
            <a:ext cx="0" cy="1431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9" name="Line 21"/>
          <p:cNvSpPr>
            <a:spLocks noChangeShapeType="1"/>
          </p:cNvSpPr>
          <p:nvPr/>
        </p:nvSpPr>
        <p:spPr bwMode="auto">
          <a:xfrm>
            <a:off x="4794250" y="1268414"/>
            <a:ext cx="0" cy="14319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0" name="AutoShape 23" descr="Папирус"/>
          <p:cNvSpPr>
            <a:spLocks noChangeArrowheads="1"/>
          </p:cNvSpPr>
          <p:nvPr/>
        </p:nvSpPr>
        <p:spPr bwMode="auto">
          <a:xfrm>
            <a:off x="2711450" y="4005263"/>
            <a:ext cx="7086600" cy="609600"/>
          </a:xfrm>
          <a:prstGeom prst="upArrowCallout">
            <a:avLst>
              <a:gd name="adj1" fmla="val 290625"/>
              <a:gd name="adj2" fmla="val 290625"/>
              <a:gd name="adj3" fmla="val 16667"/>
              <a:gd name="adj4" fmla="val 6666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</p:spPr>
        <p:txBody>
          <a:bodyPr wrap="none" anchor="ctr">
            <a:flatTx/>
          </a:bodyPr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ПЕРВОБЫТНЫЙ ЧЕЛОВЕК</a:t>
            </a:r>
          </a:p>
        </p:txBody>
      </p:sp>
      <p:pic>
        <p:nvPicPr>
          <p:cNvPr id="16401" name="Picture 29" descr="1180515503_sha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881563"/>
            <a:ext cx="2376488" cy="178276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AutoShape 30"/>
          <p:cNvSpPr>
            <a:spLocks noChangeArrowheads="1"/>
          </p:cNvSpPr>
          <p:nvPr/>
        </p:nvSpPr>
        <p:spPr bwMode="auto">
          <a:xfrm>
            <a:off x="5133975" y="2995613"/>
            <a:ext cx="2141538" cy="938212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FF99FF"/>
              </a:gs>
              <a:gs pos="50000">
                <a:srgbClr val="FFFF00"/>
              </a:gs>
              <a:gs pos="100000">
                <a:srgbClr val="FF99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altLang="ru-RU" sz="2400" b="1"/>
              <a:t>КУЛЬТЫ</a:t>
            </a:r>
          </a:p>
        </p:txBody>
      </p:sp>
      <p:sp>
        <p:nvSpPr>
          <p:cNvPr id="16403" name="Line 31"/>
          <p:cNvSpPr>
            <a:spLocks noChangeShapeType="1"/>
          </p:cNvSpPr>
          <p:nvPr/>
        </p:nvSpPr>
        <p:spPr bwMode="auto">
          <a:xfrm>
            <a:off x="2733676" y="2686050"/>
            <a:ext cx="6659563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4" name="Line 32"/>
          <p:cNvSpPr>
            <a:spLocks noChangeShapeType="1"/>
          </p:cNvSpPr>
          <p:nvPr/>
        </p:nvSpPr>
        <p:spPr bwMode="auto">
          <a:xfrm>
            <a:off x="2733675" y="2686050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5" name="Line 33"/>
          <p:cNvSpPr>
            <a:spLocks noChangeShapeType="1"/>
          </p:cNvSpPr>
          <p:nvPr/>
        </p:nvSpPr>
        <p:spPr bwMode="auto">
          <a:xfrm>
            <a:off x="6221413" y="2686050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406" name="Line 34"/>
          <p:cNvSpPr>
            <a:spLocks noChangeShapeType="1"/>
          </p:cNvSpPr>
          <p:nvPr/>
        </p:nvSpPr>
        <p:spPr bwMode="auto">
          <a:xfrm>
            <a:off x="9393238" y="2686050"/>
            <a:ext cx="0" cy="19685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407" name="Picture 36" descr="imag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4905375"/>
            <a:ext cx="2376488" cy="17541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8" name="Picture 37" descr="9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1" y="4897439"/>
            <a:ext cx="2665413" cy="17160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9" name="Rectangle 39"/>
          <p:cNvSpPr>
            <a:spLocks noChangeArrowheads="1"/>
          </p:cNvSpPr>
          <p:nvPr/>
        </p:nvSpPr>
        <p:spPr bwMode="auto">
          <a:xfrm>
            <a:off x="1565276" y="25400"/>
            <a:ext cx="9102725" cy="6832600"/>
          </a:xfrm>
          <a:prstGeom prst="rect">
            <a:avLst/>
          </a:prstGeom>
          <a:noFill/>
          <a:ln w="76200" cmpd="tri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ru-RU" altLang="ru-RU"/>
          </a:p>
        </p:txBody>
      </p:sp>
      <p:sp>
        <p:nvSpPr>
          <p:cNvPr id="16410" name="AutoShape 40"/>
          <p:cNvSpPr>
            <a:spLocks noChangeArrowheads="1"/>
          </p:cNvSpPr>
          <p:nvPr/>
        </p:nvSpPr>
        <p:spPr bwMode="auto">
          <a:xfrm>
            <a:off x="10423525" y="6592889"/>
            <a:ext cx="215900" cy="217487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1400" b="1">
                <a:latin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002459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2282</Words>
  <Application>Microsoft Office PowerPoint</Application>
  <PresentationFormat>Широкоэкранный</PresentationFormat>
  <Paragraphs>284</Paragraphs>
  <Slides>56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3" baseType="lpstr">
      <vt:lpstr>Arial</vt:lpstr>
      <vt:lpstr>Arial Black</vt:lpstr>
      <vt:lpstr>Calibri</vt:lpstr>
      <vt:lpstr>Calibri Light</vt:lpstr>
      <vt:lpstr>Monotype Sorts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Религии древнего мира </vt:lpstr>
      <vt:lpstr>Презентация PowerPoint</vt:lpstr>
      <vt:lpstr>Презентация PowerPoint</vt:lpstr>
      <vt:lpstr>Презентация PowerPoint</vt:lpstr>
      <vt:lpstr>Древние формы религии</vt:lpstr>
      <vt:lpstr>1. Первичной формой религии являлось поклонение природе.  Первобытным народам было неведомо понятие «природа», предметом их поклонения являлась безличная природная сила, обозначаемая понятием «мана».</vt:lpstr>
      <vt:lpstr>Тотемизм  — вера в существование родственной связи между какой-либо группой людей (племя, род) и определенным видом животных или растений. Тотемизм являлся первой формой осознания единства человеческое коллектива и его связи с окружающим миром.  </vt:lpstr>
      <vt:lpstr>Презентация PowerPoint</vt:lpstr>
      <vt:lpstr>Презентация PowerPoint</vt:lpstr>
      <vt:lpstr>3. Магия  — вера в то, что человек обладает сверхъестественной силой, которая проявляется в магических обрядах. Магия представляет собой возникшую у первобытных людей веру в возможность воздействовать на какие-либо естественные явления путем определенных символических действий (заговоров, заклинаний и т. д.). </vt:lpstr>
      <vt:lpstr>Виды магии по методам воздействия:</vt:lpstr>
      <vt:lpstr>Виды магии по социальной направленности и целям воздействия:</vt:lpstr>
      <vt:lpstr>4. Фетишизм</vt:lpstr>
      <vt:lpstr>5.  Анимизм</vt:lpstr>
      <vt:lpstr>6. Шаманизм</vt:lpstr>
      <vt:lpstr>Презентация PowerPoint</vt:lpstr>
      <vt:lpstr>ЕЗИДИЗМ И РЕЛИГИОЗНЫЕ ПРЕДСТАВЛЕНИЯ ЕЗИДОВ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Древнегерманская религия</vt:lpstr>
      <vt:lpstr>Источники по истории древнегерманской религии подразделяются на </vt:lpstr>
      <vt:lpstr>Презентация PowerPoint</vt:lpstr>
      <vt:lpstr>Боги древних германцев</vt:lpstr>
      <vt:lpstr>Водан </vt:lpstr>
      <vt:lpstr>Донар</vt:lpstr>
      <vt:lpstr>Бальдр</vt:lpstr>
      <vt:lpstr>Фро</vt:lpstr>
      <vt:lpstr>Цио </vt:lpstr>
      <vt:lpstr> Локи </vt:lpstr>
      <vt:lpstr>Исида</vt:lpstr>
      <vt:lpstr>Фроува </vt:lpstr>
      <vt:lpstr>Фригга</vt:lpstr>
      <vt:lpstr>Геллия</vt:lpstr>
      <vt:lpstr>Список использованной литературы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НадеждаВ</dc:creator>
  <cp:lastModifiedBy>НадеждаВ</cp:lastModifiedBy>
  <cp:revision>2</cp:revision>
  <dcterms:created xsi:type="dcterms:W3CDTF">2021-04-18T14:45:03Z</dcterms:created>
  <dcterms:modified xsi:type="dcterms:W3CDTF">2021-04-18T14:48:48Z</dcterms:modified>
</cp:coreProperties>
</file>